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111" saveSubsetFonts="1">
  <p:sldMasterIdLst>
    <p:sldMasterId id="2147483649" r:id="rId1"/>
  </p:sldMasterIdLst>
  <p:notesMasterIdLst>
    <p:notesMasterId r:id="rId13"/>
  </p:notesMasterIdLst>
  <p:handoutMasterIdLst>
    <p:handoutMasterId r:id="rId14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FF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27" autoAdjust="0"/>
  </p:normalViewPr>
  <p:slideViewPr>
    <p:cSldViewPr>
      <p:cViewPr>
        <p:scale>
          <a:sx n="66" d="100"/>
          <a:sy n="66" d="100"/>
        </p:scale>
        <p:origin x="-558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788" y="-8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33516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53CD7ADE-994E-452C-A8AE-6897925C79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5105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DDBF736E-F0B6-48D4-B6FF-0885E649D3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6114EA92-949C-4452-916F-E896823EBE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E9DDDB2A-B36F-44BF-AEEC-8B4D56F5DE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03F51410-E449-4989-980E-3FAA5D7E3D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30839CB9-43F3-4D88-9003-1241265058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AB15B92F-BEAC-42D9-89B9-DF99C7E156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8BAC7B37-9E23-4FAF-8FB8-D108C71A23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5609E6B7-C5AC-4CF0-817C-6189210CEE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C3AE2217-05FA-4666-95A2-1593522C3D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096F68AC-EBE5-4235-89D2-C804ABED5A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674AF6BF-DD1F-42E1-B074-F157D6A954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02463" y="64484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r>
              <a:rPr lang="en-US" dirty="0"/>
              <a:t>Slide 4-</a:t>
            </a:r>
            <a:fld id="{7A446DCB-A62F-49D2-895E-0148AF670E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•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9438" indent="-122238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–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08088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766C02CF-35D3-4873-95DD-5407959CB121}" type="slidenum">
              <a:rPr lang="en-US"/>
              <a:pPr>
                <a:defRPr/>
              </a:pPr>
              <a:t>111</a:t>
            </a:fld>
            <a:endParaRPr lang="en-US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752600"/>
            <a:ext cx="8001000" cy="27432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COMMERCIAL/RESIDENTIAL</a:t>
            </a:r>
            <a:br>
              <a:rPr lang="en-US" sz="4400" dirty="0" smtClean="0"/>
            </a:br>
            <a:r>
              <a:rPr lang="en-US" sz="4400" dirty="0" smtClean="0"/>
              <a:t>TYPE III ORDINARY EXERCISE #5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042677F7-177F-4885-A206-A35DDE8B07A8}" type="slidenum">
              <a:rPr lang="en-US"/>
              <a:pPr>
                <a:defRPr/>
              </a:pPr>
              <a:t>120</a:t>
            </a:fld>
            <a:endParaRPr lang="en-US" dirty="0"/>
          </a:p>
        </p:txBody>
      </p:sp>
      <p:pic>
        <p:nvPicPr>
          <p:cNvPr id="11267" name="Picture 2" descr="image of back of building on fi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Line 3" descr="arrow"/>
          <p:cNvSpPr>
            <a:spLocks noChangeShapeType="1"/>
          </p:cNvSpPr>
          <p:nvPr/>
        </p:nvSpPr>
        <p:spPr bwMode="auto">
          <a:xfrm flipV="1">
            <a:off x="3429000" y="2057400"/>
            <a:ext cx="609600" cy="228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1269" name="Text Box 4"/>
          <p:cNvSpPr txBox="1">
            <a:spLocks noChangeArrowheads="1"/>
          </p:cNvSpPr>
          <p:nvPr/>
        </p:nvSpPr>
        <p:spPr bwMode="auto">
          <a:xfrm>
            <a:off x="3657600" y="5334000"/>
            <a:ext cx="1560513" cy="52387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 dirty="0"/>
              <a:t>Fire building</a:t>
            </a:r>
          </a:p>
          <a:p>
            <a:pPr algn="ctr"/>
            <a:r>
              <a:rPr lang="en-US" sz="1400" b="1" dirty="0" smtClean="0"/>
              <a:t>Tim's </a:t>
            </a:r>
            <a:r>
              <a:rPr lang="en-US" sz="1400" b="1" dirty="0"/>
              <a:t>Restaurant</a:t>
            </a:r>
          </a:p>
        </p:txBody>
      </p:sp>
      <p:sp>
        <p:nvSpPr>
          <p:cNvPr id="11270" name="Text Box 5"/>
          <p:cNvSpPr txBox="1">
            <a:spLocks noChangeArrowheads="1"/>
          </p:cNvSpPr>
          <p:nvPr/>
        </p:nvSpPr>
        <p:spPr bwMode="auto">
          <a:xfrm>
            <a:off x="2590800" y="2209800"/>
            <a:ext cx="868363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D-1</a:t>
            </a:r>
          </a:p>
        </p:txBody>
      </p:sp>
      <p:sp>
        <p:nvSpPr>
          <p:cNvPr id="11271" name="Text Box 6"/>
          <p:cNvSpPr txBox="1">
            <a:spLocks noChangeArrowheads="1"/>
          </p:cNvSpPr>
          <p:nvPr/>
        </p:nvSpPr>
        <p:spPr bwMode="auto">
          <a:xfrm>
            <a:off x="7315200" y="2362200"/>
            <a:ext cx="858838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B-1</a:t>
            </a:r>
          </a:p>
        </p:txBody>
      </p:sp>
      <p:sp>
        <p:nvSpPr>
          <p:cNvPr id="11272" name="Text Box 7"/>
          <p:cNvSpPr txBox="1">
            <a:spLocks noChangeArrowheads="1"/>
          </p:cNvSpPr>
          <p:nvPr/>
        </p:nvSpPr>
        <p:spPr bwMode="auto">
          <a:xfrm>
            <a:off x="4038600" y="3276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11273" name="Line 8" descr="arrow"/>
          <p:cNvSpPr>
            <a:spLocks noChangeShapeType="1"/>
          </p:cNvSpPr>
          <p:nvPr/>
        </p:nvSpPr>
        <p:spPr bwMode="auto">
          <a:xfrm flipV="1">
            <a:off x="4419600" y="2362200"/>
            <a:ext cx="381000" cy="914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08C5D56E-FFD0-4D84-BB8D-2F4B7FA4B50A}" type="slidenum">
              <a:rPr lang="en-US"/>
              <a:pPr>
                <a:defRPr/>
              </a:pPr>
              <a:t>121</a:t>
            </a:fld>
            <a:endParaRPr lang="en-US" dirty="0"/>
          </a:p>
        </p:txBody>
      </p:sp>
      <p:pic>
        <p:nvPicPr>
          <p:cNvPr id="12291" name="Picture 2" descr="image of back of building on fi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2514600" y="1981200"/>
            <a:ext cx="868363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D-1</a:t>
            </a: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4038600" y="3276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12294" name="Text Box 5"/>
          <p:cNvSpPr txBox="1">
            <a:spLocks noChangeArrowheads="1"/>
          </p:cNvSpPr>
          <p:nvPr/>
        </p:nvSpPr>
        <p:spPr bwMode="auto">
          <a:xfrm>
            <a:off x="7467600" y="3352800"/>
            <a:ext cx="858838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B-1</a:t>
            </a:r>
          </a:p>
        </p:txBody>
      </p:sp>
      <p:sp>
        <p:nvSpPr>
          <p:cNvPr id="12295" name="Text Box 6"/>
          <p:cNvSpPr txBox="1">
            <a:spLocks noChangeArrowheads="1"/>
          </p:cNvSpPr>
          <p:nvPr/>
        </p:nvSpPr>
        <p:spPr bwMode="auto">
          <a:xfrm>
            <a:off x="4133502" y="5334000"/>
            <a:ext cx="1523109" cy="52322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 b="1" dirty="0"/>
              <a:t>Fire building</a:t>
            </a:r>
          </a:p>
          <a:p>
            <a:pPr algn="ctr"/>
            <a:r>
              <a:rPr lang="en-US" sz="1400" b="1" dirty="0" smtClean="0"/>
              <a:t>Tim's </a:t>
            </a:r>
            <a:r>
              <a:rPr lang="en-US" sz="1400" b="1" dirty="0"/>
              <a:t>Restaurant</a:t>
            </a:r>
          </a:p>
        </p:txBody>
      </p:sp>
      <p:sp>
        <p:nvSpPr>
          <p:cNvPr id="12296" name="Line 7" descr="arrow"/>
          <p:cNvSpPr>
            <a:spLocks noChangeShapeType="1"/>
          </p:cNvSpPr>
          <p:nvPr/>
        </p:nvSpPr>
        <p:spPr bwMode="auto">
          <a:xfrm flipV="1">
            <a:off x="3429000" y="2209800"/>
            <a:ext cx="533400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2297" name="Line 8" descr="arrow"/>
          <p:cNvSpPr>
            <a:spLocks noChangeShapeType="1"/>
          </p:cNvSpPr>
          <p:nvPr/>
        </p:nvSpPr>
        <p:spPr bwMode="auto">
          <a:xfrm flipV="1">
            <a:off x="4648200" y="2590800"/>
            <a:ext cx="76200" cy="685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2298" name="Line 9" descr="arrow"/>
          <p:cNvSpPr>
            <a:spLocks noChangeShapeType="1"/>
          </p:cNvSpPr>
          <p:nvPr/>
        </p:nvSpPr>
        <p:spPr bwMode="auto">
          <a:xfrm flipV="1">
            <a:off x="8001000" y="2362200"/>
            <a:ext cx="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E4DF2BED-65C6-4459-8223-2E6E6DC5A049}" type="slidenum">
              <a:rPr lang="en-US"/>
              <a:pPr>
                <a:defRPr/>
              </a:pPr>
              <a:t>112</a:t>
            </a:fld>
            <a:endParaRPr lang="en-US" dirty="0"/>
          </a:p>
        </p:txBody>
      </p:sp>
      <p:pic>
        <p:nvPicPr>
          <p:cNvPr id="3075" name="Picture 3" descr="image of front of build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SIDE A</a:t>
            </a:r>
          </a:p>
        </p:txBody>
      </p:sp>
      <p:sp>
        <p:nvSpPr>
          <p:cNvPr id="4100" name="Text Box 4"/>
          <p:cNvSpPr txBox="1">
            <a:spLocks noGrp="1" noChangeArrowheads="1"/>
          </p:cNvSpPr>
          <p:nvPr>
            <p:ph type="body" idx="1"/>
          </p:nvPr>
        </p:nvSpPr>
        <p:spPr>
          <a:xfrm>
            <a:off x="698500" y="4700588"/>
            <a:ext cx="968375" cy="336550"/>
          </a:xfr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/>
          <a:lstStyle/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en-US" sz="1400" b="0" dirty="0" smtClean="0"/>
              <a:t>Side A</a:t>
            </a:r>
          </a:p>
        </p:txBody>
      </p:sp>
      <p:sp>
        <p:nvSpPr>
          <p:cNvPr id="3078" name="Line 5" descr="arrow"/>
          <p:cNvSpPr>
            <a:spLocks noChangeShapeType="1"/>
          </p:cNvSpPr>
          <p:nvPr/>
        </p:nvSpPr>
        <p:spPr bwMode="auto">
          <a:xfrm flipV="1">
            <a:off x="1371600" y="4267200"/>
            <a:ext cx="457200" cy="533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5562600" y="4114800"/>
            <a:ext cx="914400" cy="3048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en-US" sz="1400" b="1" dirty="0"/>
              <a:t>Side D</a:t>
            </a:r>
          </a:p>
        </p:txBody>
      </p:sp>
      <p:sp>
        <p:nvSpPr>
          <p:cNvPr id="3080" name="Line 7" descr="arrow"/>
          <p:cNvSpPr>
            <a:spLocks noChangeShapeType="1"/>
          </p:cNvSpPr>
          <p:nvPr/>
        </p:nvSpPr>
        <p:spPr bwMode="auto">
          <a:xfrm flipV="1">
            <a:off x="5943600" y="3505200"/>
            <a:ext cx="0" cy="533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2E6C301F-46E7-41AF-9623-B77853219E4B}" type="slidenum">
              <a:rPr lang="en-US"/>
              <a:pPr>
                <a:defRPr/>
              </a:pPr>
              <a:t>113</a:t>
            </a:fld>
            <a:endParaRPr lang="en-US" dirty="0"/>
          </a:p>
        </p:txBody>
      </p:sp>
      <p:pic>
        <p:nvPicPr>
          <p:cNvPr id="4099" name="Picture 3" descr="image of side of build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SIDE B</a:t>
            </a:r>
          </a:p>
        </p:txBody>
      </p:sp>
      <p:sp>
        <p:nvSpPr>
          <p:cNvPr id="4101" name="Line 4" descr="arrow"/>
          <p:cNvSpPr>
            <a:spLocks noChangeShapeType="1"/>
          </p:cNvSpPr>
          <p:nvPr/>
        </p:nvSpPr>
        <p:spPr bwMode="auto">
          <a:xfrm flipH="1" flipV="1">
            <a:off x="3657600" y="3886200"/>
            <a:ext cx="0" cy="1143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4102" name="Line 5" descr="arrow"/>
          <p:cNvSpPr>
            <a:spLocks noChangeShapeType="1"/>
          </p:cNvSpPr>
          <p:nvPr/>
        </p:nvSpPr>
        <p:spPr bwMode="auto">
          <a:xfrm flipH="1" flipV="1">
            <a:off x="7924800" y="3657600"/>
            <a:ext cx="0" cy="1143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126" name="Text Box 6"/>
          <p:cNvSpPr txBox="1">
            <a:spLocks noGrp="1" noChangeArrowheads="1"/>
          </p:cNvSpPr>
          <p:nvPr>
            <p:ph type="body" idx="1"/>
          </p:nvPr>
        </p:nvSpPr>
        <p:spPr>
          <a:xfrm>
            <a:off x="3119438" y="4953000"/>
            <a:ext cx="806450" cy="334963"/>
          </a:xfr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en-US" sz="1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Side B</a:t>
            </a:r>
          </a:p>
        </p:txBody>
      </p:sp>
      <p:sp>
        <p:nvSpPr>
          <p:cNvPr id="4104" name="Text Box 7"/>
          <p:cNvSpPr txBox="1">
            <a:spLocks noChangeArrowheads="1"/>
          </p:cNvSpPr>
          <p:nvPr/>
        </p:nvSpPr>
        <p:spPr bwMode="auto">
          <a:xfrm>
            <a:off x="7467600" y="4800600"/>
            <a:ext cx="762000" cy="3048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</a:pPr>
            <a:r>
              <a:rPr lang="en-US" sz="1400" b="1" dirty="0"/>
              <a:t>Side 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CFF50D2B-8C24-4EF4-B380-AD81415FE477}" type="slidenum">
              <a:rPr lang="en-US"/>
              <a:pPr>
                <a:defRPr/>
              </a:pPr>
              <a:t>114</a:t>
            </a:fld>
            <a:endParaRPr lang="en-US" dirty="0"/>
          </a:p>
        </p:txBody>
      </p:sp>
      <p:pic>
        <p:nvPicPr>
          <p:cNvPr id="5123" name="Picture 3" descr="image of back of build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SIDE C</a:t>
            </a:r>
          </a:p>
        </p:txBody>
      </p:sp>
      <p:sp>
        <p:nvSpPr>
          <p:cNvPr id="6148" name="Text Box 4"/>
          <p:cNvSpPr txBox="1">
            <a:spLocks noGrp="1" noChangeArrowheads="1"/>
          </p:cNvSpPr>
          <p:nvPr>
            <p:ph type="body" idx="1"/>
          </p:nvPr>
        </p:nvSpPr>
        <p:spPr>
          <a:xfrm>
            <a:off x="1990725" y="2857500"/>
            <a:ext cx="806450" cy="334963"/>
          </a:xfr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/>
          <a:lstStyle/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en-US" sz="1400" b="0" dirty="0" smtClean="0"/>
              <a:t>Side C</a:t>
            </a:r>
          </a:p>
        </p:txBody>
      </p:sp>
      <p:sp>
        <p:nvSpPr>
          <p:cNvPr id="5126" name="Text Box 5"/>
          <p:cNvSpPr txBox="1">
            <a:spLocks noChangeArrowheads="1"/>
          </p:cNvSpPr>
          <p:nvPr/>
        </p:nvSpPr>
        <p:spPr bwMode="auto">
          <a:xfrm>
            <a:off x="7086600" y="4267200"/>
            <a:ext cx="762000" cy="3048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en-US" sz="1400" b="1" dirty="0"/>
              <a:t>Side B</a:t>
            </a:r>
          </a:p>
        </p:txBody>
      </p:sp>
      <p:sp>
        <p:nvSpPr>
          <p:cNvPr id="5127" name="Line 6" descr="arrow"/>
          <p:cNvSpPr>
            <a:spLocks noChangeShapeType="1"/>
          </p:cNvSpPr>
          <p:nvPr/>
        </p:nvSpPr>
        <p:spPr bwMode="auto">
          <a:xfrm flipV="1">
            <a:off x="2895600" y="2819400"/>
            <a:ext cx="762000" cy="304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128" name="Line 7" descr="arrow"/>
          <p:cNvSpPr>
            <a:spLocks noChangeShapeType="1"/>
          </p:cNvSpPr>
          <p:nvPr/>
        </p:nvSpPr>
        <p:spPr bwMode="auto">
          <a:xfrm flipH="1" flipV="1">
            <a:off x="7543800" y="3048000"/>
            <a:ext cx="0" cy="1219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522079BD-AA98-4669-BA48-9714BE56733E}" type="slidenum">
              <a:rPr lang="en-US"/>
              <a:pPr>
                <a:defRPr/>
              </a:pPr>
              <a:t>115</a:t>
            </a:fld>
            <a:endParaRPr lang="en-US" dirty="0"/>
          </a:p>
        </p:txBody>
      </p:sp>
      <p:sp>
        <p:nvSpPr>
          <p:cNvPr id="6147" name="Rectangle 251"/>
          <p:cNvSpPr>
            <a:spLocks noChangeArrowheads="1"/>
          </p:cNvSpPr>
          <p:nvPr/>
        </p:nvSpPr>
        <p:spPr bwMode="auto">
          <a:xfrm>
            <a:off x="0" y="0"/>
            <a:ext cx="9144000" cy="6248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6148" name="Group 252"/>
          <p:cNvGrpSpPr>
            <a:grpSpLocks/>
          </p:cNvGrpSpPr>
          <p:nvPr/>
        </p:nvGrpSpPr>
        <p:grpSpPr bwMode="auto">
          <a:xfrm>
            <a:off x="152400" y="0"/>
            <a:ext cx="8991600" cy="5867400"/>
            <a:chOff x="96" y="144"/>
            <a:chExt cx="5664" cy="3696"/>
          </a:xfrm>
        </p:grpSpPr>
        <p:sp>
          <p:nvSpPr>
            <p:cNvPr id="6149" name="Line 2"/>
            <p:cNvSpPr>
              <a:spLocks noChangeShapeType="1"/>
            </p:cNvSpPr>
            <p:nvPr/>
          </p:nvSpPr>
          <p:spPr bwMode="auto">
            <a:xfrm>
              <a:off x="4752" y="1872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0" name="Line 3"/>
            <p:cNvSpPr>
              <a:spLocks noChangeShapeType="1"/>
            </p:cNvSpPr>
            <p:nvPr/>
          </p:nvSpPr>
          <p:spPr bwMode="auto">
            <a:xfrm>
              <a:off x="4944" y="3120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1" name="Line 4"/>
            <p:cNvSpPr>
              <a:spLocks noChangeShapeType="1"/>
            </p:cNvSpPr>
            <p:nvPr/>
          </p:nvSpPr>
          <p:spPr bwMode="auto">
            <a:xfrm flipV="1">
              <a:off x="5328" y="1440"/>
              <a:ext cx="0" cy="16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2" name="Line 5"/>
            <p:cNvSpPr>
              <a:spLocks noChangeShapeType="1"/>
            </p:cNvSpPr>
            <p:nvPr/>
          </p:nvSpPr>
          <p:spPr bwMode="auto">
            <a:xfrm>
              <a:off x="4743" y="1296"/>
              <a:ext cx="48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3" name="Line 6"/>
            <p:cNvSpPr>
              <a:spLocks noChangeShapeType="1"/>
            </p:cNvSpPr>
            <p:nvPr/>
          </p:nvSpPr>
          <p:spPr bwMode="auto">
            <a:xfrm>
              <a:off x="5280" y="307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4" name="Line 7"/>
            <p:cNvSpPr>
              <a:spLocks noChangeShapeType="1"/>
            </p:cNvSpPr>
            <p:nvPr/>
          </p:nvSpPr>
          <p:spPr bwMode="auto">
            <a:xfrm>
              <a:off x="5232" y="307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5" name="Line 8"/>
            <p:cNvSpPr>
              <a:spLocks noChangeShapeType="1"/>
            </p:cNvSpPr>
            <p:nvPr/>
          </p:nvSpPr>
          <p:spPr bwMode="auto">
            <a:xfrm>
              <a:off x="5184" y="307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6" name="Line 9"/>
            <p:cNvSpPr>
              <a:spLocks noChangeShapeType="1"/>
            </p:cNvSpPr>
            <p:nvPr/>
          </p:nvSpPr>
          <p:spPr bwMode="auto">
            <a:xfrm>
              <a:off x="5136" y="307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7" name="Line 10"/>
            <p:cNvSpPr>
              <a:spLocks noChangeShapeType="1"/>
            </p:cNvSpPr>
            <p:nvPr/>
          </p:nvSpPr>
          <p:spPr bwMode="auto">
            <a:xfrm>
              <a:off x="5088" y="307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8" name="Line 11"/>
            <p:cNvSpPr>
              <a:spLocks noChangeShapeType="1"/>
            </p:cNvSpPr>
            <p:nvPr/>
          </p:nvSpPr>
          <p:spPr bwMode="auto">
            <a:xfrm>
              <a:off x="5040" y="307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59" name="Line 12"/>
            <p:cNvSpPr>
              <a:spLocks noChangeShapeType="1"/>
            </p:cNvSpPr>
            <p:nvPr/>
          </p:nvSpPr>
          <p:spPr bwMode="auto">
            <a:xfrm flipV="1">
              <a:off x="4944" y="302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60" name="Line 13"/>
            <p:cNvSpPr>
              <a:spLocks noChangeShapeType="1"/>
            </p:cNvSpPr>
            <p:nvPr/>
          </p:nvSpPr>
          <p:spPr bwMode="auto">
            <a:xfrm>
              <a:off x="4786" y="302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61" name="Line 14"/>
            <p:cNvSpPr>
              <a:spLocks noChangeShapeType="1"/>
            </p:cNvSpPr>
            <p:nvPr/>
          </p:nvSpPr>
          <p:spPr bwMode="auto">
            <a:xfrm flipH="1">
              <a:off x="4738" y="3120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162" name="Group 15"/>
            <p:cNvGrpSpPr>
              <a:grpSpLocks/>
            </p:cNvGrpSpPr>
            <p:nvPr/>
          </p:nvGrpSpPr>
          <p:grpSpPr bwMode="auto">
            <a:xfrm rot="5400000" flipH="1">
              <a:off x="4820" y="3011"/>
              <a:ext cx="103" cy="115"/>
              <a:chOff x="1827" y="2496"/>
              <a:chExt cx="93" cy="96"/>
            </a:xfrm>
          </p:grpSpPr>
          <p:sp>
            <p:nvSpPr>
              <p:cNvPr id="639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97" name="Line 1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63" name="Group 18"/>
            <p:cNvGrpSpPr>
              <a:grpSpLocks/>
            </p:cNvGrpSpPr>
            <p:nvPr/>
          </p:nvGrpSpPr>
          <p:grpSpPr bwMode="auto">
            <a:xfrm rot="5400000" flipV="1">
              <a:off x="5190" y="1763"/>
              <a:ext cx="103" cy="115"/>
              <a:chOff x="1827" y="2496"/>
              <a:chExt cx="93" cy="96"/>
            </a:xfrm>
          </p:grpSpPr>
          <p:sp>
            <p:nvSpPr>
              <p:cNvPr id="639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95" name="Line 2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64" name="Group 21"/>
            <p:cNvGrpSpPr>
              <a:grpSpLocks/>
            </p:cNvGrpSpPr>
            <p:nvPr/>
          </p:nvGrpSpPr>
          <p:grpSpPr bwMode="auto">
            <a:xfrm rot="10800000" flipV="1">
              <a:off x="5328" y="1482"/>
              <a:ext cx="103" cy="115"/>
              <a:chOff x="1827" y="2496"/>
              <a:chExt cx="93" cy="96"/>
            </a:xfrm>
          </p:grpSpPr>
          <p:sp>
            <p:nvSpPr>
              <p:cNvPr id="639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93" name="Line 2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165" name="Line 24"/>
            <p:cNvSpPr>
              <a:spLocks noChangeShapeType="1"/>
            </p:cNvSpPr>
            <p:nvPr/>
          </p:nvSpPr>
          <p:spPr bwMode="auto">
            <a:xfrm>
              <a:off x="5232" y="1296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66" name="Rectangle 25"/>
            <p:cNvSpPr>
              <a:spLocks noChangeArrowheads="1"/>
            </p:cNvSpPr>
            <p:nvPr/>
          </p:nvSpPr>
          <p:spPr bwMode="auto">
            <a:xfrm>
              <a:off x="4752" y="1584"/>
              <a:ext cx="320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6167" name="Group 26"/>
            <p:cNvGrpSpPr>
              <a:grpSpLocks/>
            </p:cNvGrpSpPr>
            <p:nvPr/>
          </p:nvGrpSpPr>
          <p:grpSpPr bwMode="auto">
            <a:xfrm flipV="1">
              <a:off x="4965" y="1584"/>
              <a:ext cx="103" cy="115"/>
              <a:chOff x="1827" y="2496"/>
              <a:chExt cx="93" cy="96"/>
            </a:xfrm>
          </p:grpSpPr>
          <p:sp>
            <p:nvSpPr>
              <p:cNvPr id="639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91" name="Line 2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168" name="Text Box 29"/>
            <p:cNvSpPr txBox="1">
              <a:spLocks noChangeArrowheads="1"/>
            </p:cNvSpPr>
            <p:nvPr/>
          </p:nvSpPr>
          <p:spPr bwMode="auto">
            <a:xfrm>
              <a:off x="4786" y="1680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LAV</a:t>
              </a:r>
            </a:p>
          </p:txBody>
        </p:sp>
        <p:sp>
          <p:nvSpPr>
            <p:cNvPr id="6169" name="Text Box 30"/>
            <p:cNvSpPr txBox="1">
              <a:spLocks noChangeArrowheads="1"/>
            </p:cNvSpPr>
            <p:nvPr/>
          </p:nvSpPr>
          <p:spPr bwMode="auto">
            <a:xfrm>
              <a:off x="4848" y="2208"/>
              <a:ext cx="38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Barber Shop</a:t>
              </a:r>
            </a:p>
          </p:txBody>
        </p:sp>
        <p:sp>
          <p:nvSpPr>
            <p:cNvPr id="6170" name="Line 31"/>
            <p:cNvSpPr>
              <a:spLocks noChangeShapeType="1"/>
            </p:cNvSpPr>
            <p:nvPr/>
          </p:nvSpPr>
          <p:spPr bwMode="auto">
            <a:xfrm flipV="1">
              <a:off x="4731" y="1296"/>
              <a:ext cx="7" cy="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71" name="Line 32"/>
            <p:cNvSpPr>
              <a:spLocks noChangeShapeType="1"/>
            </p:cNvSpPr>
            <p:nvPr/>
          </p:nvSpPr>
          <p:spPr bwMode="auto">
            <a:xfrm>
              <a:off x="4157" y="1872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72" name="Line 33"/>
            <p:cNvSpPr>
              <a:spLocks noChangeShapeType="1"/>
            </p:cNvSpPr>
            <p:nvPr/>
          </p:nvSpPr>
          <p:spPr bwMode="auto">
            <a:xfrm>
              <a:off x="4349" y="3120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73" name="Line 34"/>
            <p:cNvSpPr>
              <a:spLocks noChangeShapeType="1"/>
            </p:cNvSpPr>
            <p:nvPr/>
          </p:nvSpPr>
          <p:spPr bwMode="auto">
            <a:xfrm>
              <a:off x="4148" y="1296"/>
              <a:ext cx="5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74" name="Line 35"/>
            <p:cNvSpPr>
              <a:spLocks noChangeShapeType="1"/>
            </p:cNvSpPr>
            <p:nvPr/>
          </p:nvSpPr>
          <p:spPr bwMode="auto">
            <a:xfrm>
              <a:off x="4699" y="307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75" name="Line 36"/>
            <p:cNvSpPr>
              <a:spLocks noChangeShapeType="1"/>
            </p:cNvSpPr>
            <p:nvPr/>
          </p:nvSpPr>
          <p:spPr bwMode="auto">
            <a:xfrm>
              <a:off x="4651" y="307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76" name="Line 37"/>
            <p:cNvSpPr>
              <a:spLocks noChangeShapeType="1"/>
            </p:cNvSpPr>
            <p:nvPr/>
          </p:nvSpPr>
          <p:spPr bwMode="auto">
            <a:xfrm>
              <a:off x="4603" y="307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77" name="Line 38"/>
            <p:cNvSpPr>
              <a:spLocks noChangeShapeType="1"/>
            </p:cNvSpPr>
            <p:nvPr/>
          </p:nvSpPr>
          <p:spPr bwMode="auto">
            <a:xfrm>
              <a:off x="4555" y="307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78" name="Line 39"/>
            <p:cNvSpPr>
              <a:spLocks noChangeShapeType="1"/>
            </p:cNvSpPr>
            <p:nvPr/>
          </p:nvSpPr>
          <p:spPr bwMode="auto">
            <a:xfrm>
              <a:off x="4507" y="307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79" name="Line 40"/>
            <p:cNvSpPr>
              <a:spLocks noChangeShapeType="1"/>
            </p:cNvSpPr>
            <p:nvPr/>
          </p:nvSpPr>
          <p:spPr bwMode="auto">
            <a:xfrm>
              <a:off x="4459" y="307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80" name="Line 41"/>
            <p:cNvSpPr>
              <a:spLocks noChangeShapeType="1"/>
            </p:cNvSpPr>
            <p:nvPr/>
          </p:nvSpPr>
          <p:spPr bwMode="auto">
            <a:xfrm flipV="1">
              <a:off x="4349" y="302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81" name="Line 42"/>
            <p:cNvSpPr>
              <a:spLocks noChangeShapeType="1"/>
            </p:cNvSpPr>
            <p:nvPr/>
          </p:nvSpPr>
          <p:spPr bwMode="auto">
            <a:xfrm>
              <a:off x="4205" y="302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82" name="Line 43"/>
            <p:cNvSpPr>
              <a:spLocks noChangeShapeType="1"/>
            </p:cNvSpPr>
            <p:nvPr/>
          </p:nvSpPr>
          <p:spPr bwMode="auto">
            <a:xfrm flipH="1">
              <a:off x="4157" y="3120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183" name="Group 44"/>
            <p:cNvGrpSpPr>
              <a:grpSpLocks/>
            </p:cNvGrpSpPr>
            <p:nvPr/>
          </p:nvGrpSpPr>
          <p:grpSpPr bwMode="auto">
            <a:xfrm rot="5400000" flipH="1">
              <a:off x="4225" y="3011"/>
              <a:ext cx="103" cy="115"/>
              <a:chOff x="1827" y="2496"/>
              <a:chExt cx="93" cy="96"/>
            </a:xfrm>
          </p:grpSpPr>
          <p:sp>
            <p:nvSpPr>
              <p:cNvPr id="638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89" name="Line 4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84" name="Group 47"/>
            <p:cNvGrpSpPr>
              <a:grpSpLocks/>
            </p:cNvGrpSpPr>
            <p:nvPr/>
          </p:nvGrpSpPr>
          <p:grpSpPr bwMode="auto">
            <a:xfrm rot="5400000" flipV="1">
              <a:off x="4595" y="1763"/>
              <a:ext cx="103" cy="115"/>
              <a:chOff x="1827" y="2496"/>
              <a:chExt cx="93" cy="96"/>
            </a:xfrm>
          </p:grpSpPr>
          <p:sp>
            <p:nvSpPr>
              <p:cNvPr id="638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87" name="Line 4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185" name="Rectangle 50"/>
            <p:cNvSpPr>
              <a:spLocks noChangeArrowheads="1"/>
            </p:cNvSpPr>
            <p:nvPr/>
          </p:nvSpPr>
          <p:spPr bwMode="auto">
            <a:xfrm>
              <a:off x="4157" y="1584"/>
              <a:ext cx="320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6186" name="Group 51"/>
            <p:cNvGrpSpPr>
              <a:grpSpLocks/>
            </p:cNvGrpSpPr>
            <p:nvPr/>
          </p:nvGrpSpPr>
          <p:grpSpPr bwMode="auto">
            <a:xfrm flipV="1">
              <a:off x="4370" y="1584"/>
              <a:ext cx="103" cy="115"/>
              <a:chOff x="1827" y="2496"/>
              <a:chExt cx="93" cy="96"/>
            </a:xfrm>
          </p:grpSpPr>
          <p:sp>
            <p:nvSpPr>
              <p:cNvPr id="638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85" name="Line 5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187" name="Text Box 54"/>
            <p:cNvSpPr txBox="1">
              <a:spLocks noChangeArrowheads="1"/>
            </p:cNvSpPr>
            <p:nvPr/>
          </p:nvSpPr>
          <p:spPr bwMode="auto">
            <a:xfrm>
              <a:off x="4191" y="1680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LAV</a:t>
              </a:r>
            </a:p>
          </p:txBody>
        </p:sp>
        <p:sp>
          <p:nvSpPr>
            <p:cNvPr id="6188" name="Text Box 55"/>
            <p:cNvSpPr txBox="1">
              <a:spLocks noChangeArrowheads="1"/>
            </p:cNvSpPr>
            <p:nvPr/>
          </p:nvSpPr>
          <p:spPr bwMode="auto">
            <a:xfrm>
              <a:off x="4224" y="2208"/>
              <a:ext cx="41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ASKCA INC.</a:t>
              </a:r>
            </a:p>
          </p:txBody>
        </p:sp>
        <p:grpSp>
          <p:nvGrpSpPr>
            <p:cNvPr id="6189" name="Group 56"/>
            <p:cNvGrpSpPr>
              <a:grpSpLocks/>
            </p:cNvGrpSpPr>
            <p:nvPr/>
          </p:nvGrpSpPr>
          <p:grpSpPr bwMode="auto">
            <a:xfrm rot="5400000" flipV="1">
              <a:off x="4586" y="1187"/>
              <a:ext cx="103" cy="115"/>
              <a:chOff x="1827" y="2496"/>
              <a:chExt cx="93" cy="96"/>
            </a:xfrm>
          </p:grpSpPr>
          <p:sp>
            <p:nvSpPr>
              <p:cNvPr id="638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83" name="Line 5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190" name="Group 59"/>
            <p:cNvGrpSpPr>
              <a:grpSpLocks/>
            </p:cNvGrpSpPr>
            <p:nvPr/>
          </p:nvGrpSpPr>
          <p:grpSpPr bwMode="auto">
            <a:xfrm>
              <a:off x="3552" y="1193"/>
              <a:ext cx="590" cy="1975"/>
              <a:chOff x="3648" y="1481"/>
              <a:chExt cx="590" cy="1975"/>
            </a:xfrm>
          </p:grpSpPr>
          <p:sp>
            <p:nvSpPr>
              <p:cNvPr id="6354" name="Line 60"/>
              <p:cNvSpPr>
                <a:spLocks noChangeShapeType="1"/>
              </p:cNvSpPr>
              <p:nvPr/>
            </p:nvSpPr>
            <p:spPr bwMode="auto">
              <a:xfrm flipV="1">
                <a:off x="4231" y="1584"/>
                <a:ext cx="7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5" name="Line 61"/>
              <p:cNvSpPr>
                <a:spLocks noChangeShapeType="1"/>
              </p:cNvSpPr>
              <p:nvPr/>
            </p:nvSpPr>
            <p:spPr bwMode="auto">
              <a:xfrm>
                <a:off x="3657" y="2160"/>
                <a:ext cx="5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6" name="Line 62"/>
              <p:cNvSpPr>
                <a:spLocks noChangeShapeType="1"/>
              </p:cNvSpPr>
              <p:nvPr/>
            </p:nvSpPr>
            <p:spPr bwMode="auto">
              <a:xfrm>
                <a:off x="3849" y="3408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7" name="Line 63"/>
              <p:cNvSpPr>
                <a:spLocks noChangeShapeType="1"/>
              </p:cNvSpPr>
              <p:nvPr/>
            </p:nvSpPr>
            <p:spPr bwMode="auto">
              <a:xfrm>
                <a:off x="3648" y="1584"/>
                <a:ext cx="59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8" name="Line 64"/>
              <p:cNvSpPr>
                <a:spLocks noChangeShapeType="1"/>
              </p:cNvSpPr>
              <p:nvPr/>
            </p:nvSpPr>
            <p:spPr bwMode="auto">
              <a:xfrm>
                <a:off x="4199" y="33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59" name="Line 65"/>
              <p:cNvSpPr>
                <a:spLocks noChangeShapeType="1"/>
              </p:cNvSpPr>
              <p:nvPr/>
            </p:nvSpPr>
            <p:spPr bwMode="auto">
              <a:xfrm>
                <a:off x="4151" y="33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60" name="Line 66"/>
              <p:cNvSpPr>
                <a:spLocks noChangeShapeType="1"/>
              </p:cNvSpPr>
              <p:nvPr/>
            </p:nvSpPr>
            <p:spPr bwMode="auto">
              <a:xfrm>
                <a:off x="4103" y="33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61" name="Line 67"/>
              <p:cNvSpPr>
                <a:spLocks noChangeShapeType="1"/>
              </p:cNvSpPr>
              <p:nvPr/>
            </p:nvSpPr>
            <p:spPr bwMode="auto">
              <a:xfrm>
                <a:off x="4055" y="33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62" name="Line 68"/>
              <p:cNvSpPr>
                <a:spLocks noChangeShapeType="1"/>
              </p:cNvSpPr>
              <p:nvPr/>
            </p:nvSpPr>
            <p:spPr bwMode="auto">
              <a:xfrm>
                <a:off x="4007" y="33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63" name="Line 69"/>
              <p:cNvSpPr>
                <a:spLocks noChangeShapeType="1"/>
              </p:cNvSpPr>
              <p:nvPr/>
            </p:nvSpPr>
            <p:spPr bwMode="auto">
              <a:xfrm>
                <a:off x="3959" y="33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64" name="Line 70"/>
              <p:cNvSpPr>
                <a:spLocks noChangeShapeType="1"/>
              </p:cNvSpPr>
              <p:nvPr/>
            </p:nvSpPr>
            <p:spPr bwMode="auto">
              <a:xfrm flipV="1">
                <a:off x="3849" y="3312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65" name="Line 71"/>
              <p:cNvSpPr>
                <a:spLocks noChangeShapeType="1"/>
              </p:cNvSpPr>
              <p:nvPr/>
            </p:nvSpPr>
            <p:spPr bwMode="auto">
              <a:xfrm>
                <a:off x="3705" y="3312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66" name="Line 72"/>
              <p:cNvSpPr>
                <a:spLocks noChangeShapeType="1"/>
              </p:cNvSpPr>
              <p:nvPr/>
            </p:nvSpPr>
            <p:spPr bwMode="auto">
              <a:xfrm flipH="1">
                <a:off x="3657" y="3408"/>
                <a:ext cx="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6367" name="Group 73"/>
              <p:cNvGrpSpPr>
                <a:grpSpLocks/>
              </p:cNvGrpSpPr>
              <p:nvPr/>
            </p:nvGrpSpPr>
            <p:grpSpPr bwMode="auto">
              <a:xfrm rot="5400000" flipH="1">
                <a:off x="3725" y="3299"/>
                <a:ext cx="103" cy="115"/>
                <a:chOff x="1827" y="2496"/>
                <a:chExt cx="93" cy="96"/>
              </a:xfrm>
            </p:grpSpPr>
            <p:sp>
              <p:nvSpPr>
                <p:cNvPr id="6380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81" name="Line 75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368" name="Group 76"/>
              <p:cNvGrpSpPr>
                <a:grpSpLocks/>
              </p:cNvGrpSpPr>
              <p:nvPr/>
            </p:nvGrpSpPr>
            <p:grpSpPr bwMode="auto">
              <a:xfrm rot="5400000" flipV="1">
                <a:off x="4095" y="2051"/>
                <a:ext cx="103" cy="115"/>
                <a:chOff x="1827" y="2496"/>
                <a:chExt cx="93" cy="96"/>
              </a:xfrm>
            </p:grpSpPr>
            <p:sp>
              <p:nvSpPr>
                <p:cNvPr id="6378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79" name="Line 7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369" name="Rectangle 79"/>
              <p:cNvSpPr>
                <a:spLocks noChangeArrowheads="1"/>
              </p:cNvSpPr>
              <p:nvPr/>
            </p:nvSpPr>
            <p:spPr bwMode="auto">
              <a:xfrm>
                <a:off x="3657" y="1872"/>
                <a:ext cx="320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6370" name="Group 80"/>
              <p:cNvGrpSpPr>
                <a:grpSpLocks/>
              </p:cNvGrpSpPr>
              <p:nvPr/>
            </p:nvGrpSpPr>
            <p:grpSpPr bwMode="auto">
              <a:xfrm flipV="1">
                <a:off x="3870" y="1872"/>
                <a:ext cx="103" cy="115"/>
                <a:chOff x="1827" y="2496"/>
                <a:chExt cx="93" cy="96"/>
              </a:xfrm>
            </p:grpSpPr>
            <p:sp>
              <p:nvSpPr>
                <p:cNvPr id="6376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77" name="Line 82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371" name="Text Box 83"/>
              <p:cNvSpPr txBox="1">
                <a:spLocks noChangeArrowheads="1"/>
              </p:cNvSpPr>
              <p:nvPr/>
            </p:nvSpPr>
            <p:spPr bwMode="auto">
              <a:xfrm>
                <a:off x="3691" y="196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6372" name="Text Box 84"/>
              <p:cNvSpPr txBox="1">
                <a:spLocks noChangeArrowheads="1"/>
              </p:cNvSpPr>
              <p:nvPr/>
            </p:nvSpPr>
            <p:spPr bwMode="auto">
              <a:xfrm>
                <a:off x="3753" y="2496"/>
                <a:ext cx="38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 Vacant</a:t>
                </a:r>
              </a:p>
            </p:txBody>
          </p:sp>
          <p:grpSp>
            <p:nvGrpSpPr>
              <p:cNvPr id="6373" name="Group 85"/>
              <p:cNvGrpSpPr>
                <a:grpSpLocks/>
              </p:cNvGrpSpPr>
              <p:nvPr/>
            </p:nvGrpSpPr>
            <p:grpSpPr bwMode="auto">
              <a:xfrm rot="5400000" flipV="1">
                <a:off x="4086" y="1475"/>
                <a:ext cx="103" cy="115"/>
                <a:chOff x="1827" y="2496"/>
                <a:chExt cx="93" cy="96"/>
              </a:xfrm>
            </p:grpSpPr>
            <p:sp>
              <p:nvSpPr>
                <p:cNvPr id="637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75" name="Line 8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6191" name="Group 88"/>
            <p:cNvGrpSpPr>
              <a:grpSpLocks/>
            </p:cNvGrpSpPr>
            <p:nvPr/>
          </p:nvGrpSpPr>
          <p:grpSpPr bwMode="auto">
            <a:xfrm>
              <a:off x="2962" y="1193"/>
              <a:ext cx="590" cy="1975"/>
              <a:chOff x="3648" y="1481"/>
              <a:chExt cx="590" cy="1975"/>
            </a:xfrm>
          </p:grpSpPr>
          <p:sp>
            <p:nvSpPr>
              <p:cNvPr id="6326" name="Line 89"/>
              <p:cNvSpPr>
                <a:spLocks noChangeShapeType="1"/>
              </p:cNvSpPr>
              <p:nvPr/>
            </p:nvSpPr>
            <p:spPr bwMode="auto">
              <a:xfrm flipV="1">
                <a:off x="4231" y="1584"/>
                <a:ext cx="7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27" name="Line 90"/>
              <p:cNvSpPr>
                <a:spLocks noChangeShapeType="1"/>
              </p:cNvSpPr>
              <p:nvPr/>
            </p:nvSpPr>
            <p:spPr bwMode="auto">
              <a:xfrm>
                <a:off x="3657" y="2160"/>
                <a:ext cx="5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28" name="Line 91"/>
              <p:cNvSpPr>
                <a:spLocks noChangeShapeType="1"/>
              </p:cNvSpPr>
              <p:nvPr/>
            </p:nvSpPr>
            <p:spPr bwMode="auto">
              <a:xfrm>
                <a:off x="3849" y="3408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29" name="Line 92"/>
              <p:cNvSpPr>
                <a:spLocks noChangeShapeType="1"/>
              </p:cNvSpPr>
              <p:nvPr/>
            </p:nvSpPr>
            <p:spPr bwMode="auto">
              <a:xfrm>
                <a:off x="3648" y="1584"/>
                <a:ext cx="59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30" name="Line 93"/>
              <p:cNvSpPr>
                <a:spLocks noChangeShapeType="1"/>
              </p:cNvSpPr>
              <p:nvPr/>
            </p:nvSpPr>
            <p:spPr bwMode="auto">
              <a:xfrm>
                <a:off x="4199" y="33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31" name="Line 94"/>
              <p:cNvSpPr>
                <a:spLocks noChangeShapeType="1"/>
              </p:cNvSpPr>
              <p:nvPr/>
            </p:nvSpPr>
            <p:spPr bwMode="auto">
              <a:xfrm>
                <a:off x="4151" y="33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32" name="Line 95"/>
              <p:cNvSpPr>
                <a:spLocks noChangeShapeType="1"/>
              </p:cNvSpPr>
              <p:nvPr/>
            </p:nvSpPr>
            <p:spPr bwMode="auto">
              <a:xfrm>
                <a:off x="4103" y="33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33" name="Line 96"/>
              <p:cNvSpPr>
                <a:spLocks noChangeShapeType="1"/>
              </p:cNvSpPr>
              <p:nvPr/>
            </p:nvSpPr>
            <p:spPr bwMode="auto">
              <a:xfrm>
                <a:off x="4055" y="33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34" name="Line 97"/>
              <p:cNvSpPr>
                <a:spLocks noChangeShapeType="1"/>
              </p:cNvSpPr>
              <p:nvPr/>
            </p:nvSpPr>
            <p:spPr bwMode="auto">
              <a:xfrm>
                <a:off x="4007" y="33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35" name="Line 98"/>
              <p:cNvSpPr>
                <a:spLocks noChangeShapeType="1"/>
              </p:cNvSpPr>
              <p:nvPr/>
            </p:nvSpPr>
            <p:spPr bwMode="auto">
              <a:xfrm>
                <a:off x="3959" y="33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36" name="Line 99"/>
              <p:cNvSpPr>
                <a:spLocks noChangeShapeType="1"/>
              </p:cNvSpPr>
              <p:nvPr/>
            </p:nvSpPr>
            <p:spPr bwMode="auto">
              <a:xfrm flipV="1">
                <a:off x="3849" y="3312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37" name="Line 100"/>
              <p:cNvSpPr>
                <a:spLocks noChangeShapeType="1"/>
              </p:cNvSpPr>
              <p:nvPr/>
            </p:nvSpPr>
            <p:spPr bwMode="auto">
              <a:xfrm>
                <a:off x="3705" y="3312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38" name="Line 101"/>
              <p:cNvSpPr>
                <a:spLocks noChangeShapeType="1"/>
              </p:cNvSpPr>
              <p:nvPr/>
            </p:nvSpPr>
            <p:spPr bwMode="auto">
              <a:xfrm flipH="1">
                <a:off x="3657" y="3408"/>
                <a:ext cx="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6339" name="Group 102"/>
              <p:cNvGrpSpPr>
                <a:grpSpLocks/>
              </p:cNvGrpSpPr>
              <p:nvPr/>
            </p:nvGrpSpPr>
            <p:grpSpPr bwMode="auto">
              <a:xfrm rot="5400000" flipH="1">
                <a:off x="3725" y="3299"/>
                <a:ext cx="103" cy="115"/>
                <a:chOff x="1827" y="2496"/>
                <a:chExt cx="93" cy="96"/>
              </a:xfrm>
            </p:grpSpPr>
            <p:sp>
              <p:nvSpPr>
                <p:cNvPr id="6352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53" name="Line 104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340" name="Group 105"/>
              <p:cNvGrpSpPr>
                <a:grpSpLocks/>
              </p:cNvGrpSpPr>
              <p:nvPr/>
            </p:nvGrpSpPr>
            <p:grpSpPr bwMode="auto">
              <a:xfrm rot="5400000" flipV="1">
                <a:off x="4095" y="2051"/>
                <a:ext cx="103" cy="115"/>
                <a:chOff x="1827" y="2496"/>
                <a:chExt cx="93" cy="96"/>
              </a:xfrm>
            </p:grpSpPr>
            <p:sp>
              <p:nvSpPr>
                <p:cNvPr id="6350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51" name="Line 10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341" name="Rectangle 108"/>
              <p:cNvSpPr>
                <a:spLocks noChangeArrowheads="1"/>
              </p:cNvSpPr>
              <p:nvPr/>
            </p:nvSpPr>
            <p:spPr bwMode="auto">
              <a:xfrm>
                <a:off x="3657" y="1872"/>
                <a:ext cx="320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6342" name="Group 109"/>
              <p:cNvGrpSpPr>
                <a:grpSpLocks/>
              </p:cNvGrpSpPr>
              <p:nvPr/>
            </p:nvGrpSpPr>
            <p:grpSpPr bwMode="auto">
              <a:xfrm flipV="1">
                <a:off x="3870" y="1872"/>
                <a:ext cx="103" cy="115"/>
                <a:chOff x="1827" y="2496"/>
                <a:chExt cx="93" cy="96"/>
              </a:xfrm>
            </p:grpSpPr>
            <p:sp>
              <p:nvSpPr>
                <p:cNvPr id="6348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49" name="Line 11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343" name="Text Box 112"/>
              <p:cNvSpPr txBox="1">
                <a:spLocks noChangeArrowheads="1"/>
              </p:cNvSpPr>
              <p:nvPr/>
            </p:nvSpPr>
            <p:spPr bwMode="auto">
              <a:xfrm>
                <a:off x="3691" y="196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6344" name="Text Box 113"/>
              <p:cNvSpPr txBox="1">
                <a:spLocks noChangeArrowheads="1"/>
              </p:cNvSpPr>
              <p:nvPr/>
            </p:nvSpPr>
            <p:spPr bwMode="auto">
              <a:xfrm>
                <a:off x="3753" y="2496"/>
                <a:ext cx="384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endParaRPr lang="en-US" sz="1000" b="1" dirty="0">
                  <a:latin typeface="Arial" charset="0"/>
                </a:endParaRPr>
              </a:p>
            </p:txBody>
          </p:sp>
          <p:grpSp>
            <p:nvGrpSpPr>
              <p:cNvPr id="6345" name="Group 114"/>
              <p:cNvGrpSpPr>
                <a:grpSpLocks/>
              </p:cNvGrpSpPr>
              <p:nvPr/>
            </p:nvGrpSpPr>
            <p:grpSpPr bwMode="auto">
              <a:xfrm rot="5400000" flipV="1">
                <a:off x="4086" y="1475"/>
                <a:ext cx="103" cy="115"/>
                <a:chOff x="1827" y="2496"/>
                <a:chExt cx="93" cy="96"/>
              </a:xfrm>
            </p:grpSpPr>
            <p:sp>
              <p:nvSpPr>
                <p:cNvPr id="6346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47" name="Line 116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6192" name="Group 117"/>
            <p:cNvGrpSpPr>
              <a:grpSpLocks/>
            </p:cNvGrpSpPr>
            <p:nvPr/>
          </p:nvGrpSpPr>
          <p:grpSpPr bwMode="auto">
            <a:xfrm>
              <a:off x="2366" y="1193"/>
              <a:ext cx="590" cy="1975"/>
              <a:chOff x="3648" y="1481"/>
              <a:chExt cx="590" cy="1975"/>
            </a:xfrm>
          </p:grpSpPr>
          <p:sp>
            <p:nvSpPr>
              <p:cNvPr id="6298" name="Line 118"/>
              <p:cNvSpPr>
                <a:spLocks noChangeShapeType="1"/>
              </p:cNvSpPr>
              <p:nvPr/>
            </p:nvSpPr>
            <p:spPr bwMode="auto">
              <a:xfrm flipV="1">
                <a:off x="4231" y="1584"/>
                <a:ext cx="7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99" name="Line 119"/>
              <p:cNvSpPr>
                <a:spLocks noChangeShapeType="1"/>
              </p:cNvSpPr>
              <p:nvPr/>
            </p:nvSpPr>
            <p:spPr bwMode="auto">
              <a:xfrm>
                <a:off x="3657" y="2160"/>
                <a:ext cx="5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00" name="Line 120"/>
              <p:cNvSpPr>
                <a:spLocks noChangeShapeType="1"/>
              </p:cNvSpPr>
              <p:nvPr/>
            </p:nvSpPr>
            <p:spPr bwMode="auto">
              <a:xfrm>
                <a:off x="3849" y="3408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01" name="Line 121"/>
              <p:cNvSpPr>
                <a:spLocks noChangeShapeType="1"/>
              </p:cNvSpPr>
              <p:nvPr/>
            </p:nvSpPr>
            <p:spPr bwMode="auto">
              <a:xfrm>
                <a:off x="3648" y="1584"/>
                <a:ext cx="59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02" name="Line 122"/>
              <p:cNvSpPr>
                <a:spLocks noChangeShapeType="1"/>
              </p:cNvSpPr>
              <p:nvPr/>
            </p:nvSpPr>
            <p:spPr bwMode="auto">
              <a:xfrm>
                <a:off x="4199" y="33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03" name="Line 123"/>
              <p:cNvSpPr>
                <a:spLocks noChangeShapeType="1"/>
              </p:cNvSpPr>
              <p:nvPr/>
            </p:nvSpPr>
            <p:spPr bwMode="auto">
              <a:xfrm>
                <a:off x="4151" y="33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04" name="Line 124"/>
              <p:cNvSpPr>
                <a:spLocks noChangeShapeType="1"/>
              </p:cNvSpPr>
              <p:nvPr/>
            </p:nvSpPr>
            <p:spPr bwMode="auto">
              <a:xfrm>
                <a:off x="4103" y="33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05" name="Line 125"/>
              <p:cNvSpPr>
                <a:spLocks noChangeShapeType="1"/>
              </p:cNvSpPr>
              <p:nvPr/>
            </p:nvSpPr>
            <p:spPr bwMode="auto">
              <a:xfrm>
                <a:off x="4055" y="33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06" name="Line 126"/>
              <p:cNvSpPr>
                <a:spLocks noChangeShapeType="1"/>
              </p:cNvSpPr>
              <p:nvPr/>
            </p:nvSpPr>
            <p:spPr bwMode="auto">
              <a:xfrm>
                <a:off x="4007" y="33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07" name="Line 127"/>
              <p:cNvSpPr>
                <a:spLocks noChangeShapeType="1"/>
              </p:cNvSpPr>
              <p:nvPr/>
            </p:nvSpPr>
            <p:spPr bwMode="auto">
              <a:xfrm>
                <a:off x="3959" y="33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08" name="Line 128"/>
              <p:cNvSpPr>
                <a:spLocks noChangeShapeType="1"/>
              </p:cNvSpPr>
              <p:nvPr/>
            </p:nvSpPr>
            <p:spPr bwMode="auto">
              <a:xfrm flipV="1">
                <a:off x="3849" y="3312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09" name="Line 129"/>
              <p:cNvSpPr>
                <a:spLocks noChangeShapeType="1"/>
              </p:cNvSpPr>
              <p:nvPr/>
            </p:nvSpPr>
            <p:spPr bwMode="auto">
              <a:xfrm>
                <a:off x="3705" y="3312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10" name="Line 130"/>
              <p:cNvSpPr>
                <a:spLocks noChangeShapeType="1"/>
              </p:cNvSpPr>
              <p:nvPr/>
            </p:nvSpPr>
            <p:spPr bwMode="auto">
              <a:xfrm flipH="1">
                <a:off x="3657" y="3408"/>
                <a:ext cx="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6311" name="Group 131"/>
              <p:cNvGrpSpPr>
                <a:grpSpLocks/>
              </p:cNvGrpSpPr>
              <p:nvPr/>
            </p:nvGrpSpPr>
            <p:grpSpPr bwMode="auto">
              <a:xfrm rot="5400000" flipH="1">
                <a:off x="3725" y="3299"/>
                <a:ext cx="103" cy="115"/>
                <a:chOff x="1827" y="2496"/>
                <a:chExt cx="93" cy="96"/>
              </a:xfrm>
            </p:grpSpPr>
            <p:sp>
              <p:nvSpPr>
                <p:cNvPr id="632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25" name="Line 133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312" name="Group 134"/>
              <p:cNvGrpSpPr>
                <a:grpSpLocks/>
              </p:cNvGrpSpPr>
              <p:nvPr/>
            </p:nvGrpSpPr>
            <p:grpSpPr bwMode="auto">
              <a:xfrm rot="5400000" flipV="1">
                <a:off x="4095" y="2051"/>
                <a:ext cx="103" cy="115"/>
                <a:chOff x="1827" y="2496"/>
                <a:chExt cx="93" cy="96"/>
              </a:xfrm>
            </p:grpSpPr>
            <p:sp>
              <p:nvSpPr>
                <p:cNvPr id="6322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23" name="Line 136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313" name="Rectangle 137"/>
              <p:cNvSpPr>
                <a:spLocks noChangeArrowheads="1"/>
              </p:cNvSpPr>
              <p:nvPr/>
            </p:nvSpPr>
            <p:spPr bwMode="auto">
              <a:xfrm>
                <a:off x="3657" y="1872"/>
                <a:ext cx="320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6314" name="Group 138"/>
              <p:cNvGrpSpPr>
                <a:grpSpLocks/>
              </p:cNvGrpSpPr>
              <p:nvPr/>
            </p:nvGrpSpPr>
            <p:grpSpPr bwMode="auto">
              <a:xfrm flipV="1">
                <a:off x="3870" y="1872"/>
                <a:ext cx="103" cy="115"/>
                <a:chOff x="1827" y="2496"/>
                <a:chExt cx="93" cy="96"/>
              </a:xfrm>
            </p:grpSpPr>
            <p:sp>
              <p:nvSpPr>
                <p:cNvPr id="6320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21" name="Line 140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315" name="Text Box 141"/>
              <p:cNvSpPr txBox="1">
                <a:spLocks noChangeArrowheads="1"/>
              </p:cNvSpPr>
              <p:nvPr/>
            </p:nvSpPr>
            <p:spPr bwMode="auto">
              <a:xfrm>
                <a:off x="3691" y="196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6316" name="Text Box 142"/>
              <p:cNvSpPr txBox="1">
                <a:spLocks noChangeArrowheads="1"/>
              </p:cNvSpPr>
              <p:nvPr/>
            </p:nvSpPr>
            <p:spPr bwMode="auto">
              <a:xfrm>
                <a:off x="3753" y="2496"/>
                <a:ext cx="384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endParaRPr lang="en-US" sz="1000" b="1" dirty="0">
                  <a:latin typeface="Arial" charset="0"/>
                </a:endParaRPr>
              </a:p>
            </p:txBody>
          </p:sp>
          <p:grpSp>
            <p:nvGrpSpPr>
              <p:cNvPr id="6317" name="Group 143"/>
              <p:cNvGrpSpPr>
                <a:grpSpLocks/>
              </p:cNvGrpSpPr>
              <p:nvPr/>
            </p:nvGrpSpPr>
            <p:grpSpPr bwMode="auto">
              <a:xfrm rot="5400000" flipV="1">
                <a:off x="4086" y="1475"/>
                <a:ext cx="103" cy="115"/>
                <a:chOff x="1827" y="2496"/>
                <a:chExt cx="93" cy="96"/>
              </a:xfrm>
            </p:grpSpPr>
            <p:sp>
              <p:nvSpPr>
                <p:cNvPr id="6318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319" name="Line 145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6193" name="Group 146"/>
            <p:cNvGrpSpPr>
              <a:grpSpLocks/>
            </p:cNvGrpSpPr>
            <p:nvPr/>
          </p:nvGrpSpPr>
          <p:grpSpPr bwMode="auto">
            <a:xfrm>
              <a:off x="1769" y="1193"/>
              <a:ext cx="590" cy="1975"/>
              <a:chOff x="3648" y="1481"/>
              <a:chExt cx="590" cy="1975"/>
            </a:xfrm>
          </p:grpSpPr>
          <p:sp>
            <p:nvSpPr>
              <p:cNvPr id="6270" name="Line 147"/>
              <p:cNvSpPr>
                <a:spLocks noChangeShapeType="1"/>
              </p:cNvSpPr>
              <p:nvPr/>
            </p:nvSpPr>
            <p:spPr bwMode="auto">
              <a:xfrm flipV="1">
                <a:off x="4231" y="1584"/>
                <a:ext cx="7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71" name="Line 148"/>
              <p:cNvSpPr>
                <a:spLocks noChangeShapeType="1"/>
              </p:cNvSpPr>
              <p:nvPr/>
            </p:nvSpPr>
            <p:spPr bwMode="auto">
              <a:xfrm>
                <a:off x="3657" y="2160"/>
                <a:ext cx="5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72" name="Line 149"/>
              <p:cNvSpPr>
                <a:spLocks noChangeShapeType="1"/>
              </p:cNvSpPr>
              <p:nvPr/>
            </p:nvSpPr>
            <p:spPr bwMode="auto">
              <a:xfrm>
                <a:off x="3849" y="3408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73" name="Line 150"/>
              <p:cNvSpPr>
                <a:spLocks noChangeShapeType="1"/>
              </p:cNvSpPr>
              <p:nvPr/>
            </p:nvSpPr>
            <p:spPr bwMode="auto">
              <a:xfrm>
                <a:off x="3648" y="1584"/>
                <a:ext cx="59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74" name="Line 151"/>
              <p:cNvSpPr>
                <a:spLocks noChangeShapeType="1"/>
              </p:cNvSpPr>
              <p:nvPr/>
            </p:nvSpPr>
            <p:spPr bwMode="auto">
              <a:xfrm>
                <a:off x="4199" y="33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75" name="Line 152"/>
              <p:cNvSpPr>
                <a:spLocks noChangeShapeType="1"/>
              </p:cNvSpPr>
              <p:nvPr/>
            </p:nvSpPr>
            <p:spPr bwMode="auto">
              <a:xfrm>
                <a:off x="4151" y="33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76" name="Line 153"/>
              <p:cNvSpPr>
                <a:spLocks noChangeShapeType="1"/>
              </p:cNvSpPr>
              <p:nvPr/>
            </p:nvSpPr>
            <p:spPr bwMode="auto">
              <a:xfrm>
                <a:off x="4103" y="33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77" name="Line 154"/>
              <p:cNvSpPr>
                <a:spLocks noChangeShapeType="1"/>
              </p:cNvSpPr>
              <p:nvPr/>
            </p:nvSpPr>
            <p:spPr bwMode="auto">
              <a:xfrm>
                <a:off x="4055" y="33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78" name="Line 155"/>
              <p:cNvSpPr>
                <a:spLocks noChangeShapeType="1"/>
              </p:cNvSpPr>
              <p:nvPr/>
            </p:nvSpPr>
            <p:spPr bwMode="auto">
              <a:xfrm>
                <a:off x="4007" y="33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79" name="Line 156"/>
              <p:cNvSpPr>
                <a:spLocks noChangeShapeType="1"/>
              </p:cNvSpPr>
              <p:nvPr/>
            </p:nvSpPr>
            <p:spPr bwMode="auto">
              <a:xfrm>
                <a:off x="3959" y="33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80" name="Line 157"/>
              <p:cNvSpPr>
                <a:spLocks noChangeShapeType="1"/>
              </p:cNvSpPr>
              <p:nvPr/>
            </p:nvSpPr>
            <p:spPr bwMode="auto">
              <a:xfrm flipV="1">
                <a:off x="3849" y="3312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81" name="Line 158"/>
              <p:cNvSpPr>
                <a:spLocks noChangeShapeType="1"/>
              </p:cNvSpPr>
              <p:nvPr/>
            </p:nvSpPr>
            <p:spPr bwMode="auto">
              <a:xfrm>
                <a:off x="3705" y="3312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82" name="Line 159"/>
              <p:cNvSpPr>
                <a:spLocks noChangeShapeType="1"/>
              </p:cNvSpPr>
              <p:nvPr/>
            </p:nvSpPr>
            <p:spPr bwMode="auto">
              <a:xfrm flipH="1">
                <a:off x="3657" y="3408"/>
                <a:ext cx="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6283" name="Group 160"/>
              <p:cNvGrpSpPr>
                <a:grpSpLocks/>
              </p:cNvGrpSpPr>
              <p:nvPr/>
            </p:nvGrpSpPr>
            <p:grpSpPr bwMode="auto">
              <a:xfrm rot="5400000" flipH="1">
                <a:off x="3725" y="3299"/>
                <a:ext cx="103" cy="115"/>
                <a:chOff x="1827" y="2496"/>
                <a:chExt cx="93" cy="96"/>
              </a:xfrm>
            </p:grpSpPr>
            <p:sp>
              <p:nvSpPr>
                <p:cNvPr id="6296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297" name="Line 162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6284" name="Group 163"/>
              <p:cNvGrpSpPr>
                <a:grpSpLocks/>
              </p:cNvGrpSpPr>
              <p:nvPr/>
            </p:nvGrpSpPr>
            <p:grpSpPr bwMode="auto">
              <a:xfrm rot="5400000" flipV="1">
                <a:off x="4095" y="2051"/>
                <a:ext cx="103" cy="115"/>
                <a:chOff x="1827" y="2496"/>
                <a:chExt cx="93" cy="96"/>
              </a:xfrm>
            </p:grpSpPr>
            <p:sp>
              <p:nvSpPr>
                <p:cNvPr id="629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295" name="Line 165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285" name="Rectangle 166"/>
              <p:cNvSpPr>
                <a:spLocks noChangeArrowheads="1"/>
              </p:cNvSpPr>
              <p:nvPr/>
            </p:nvSpPr>
            <p:spPr bwMode="auto">
              <a:xfrm>
                <a:off x="3657" y="1872"/>
                <a:ext cx="320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6286" name="Group 167"/>
              <p:cNvGrpSpPr>
                <a:grpSpLocks/>
              </p:cNvGrpSpPr>
              <p:nvPr/>
            </p:nvGrpSpPr>
            <p:grpSpPr bwMode="auto">
              <a:xfrm flipV="1">
                <a:off x="3870" y="1872"/>
                <a:ext cx="103" cy="115"/>
                <a:chOff x="1827" y="2496"/>
                <a:chExt cx="93" cy="96"/>
              </a:xfrm>
            </p:grpSpPr>
            <p:sp>
              <p:nvSpPr>
                <p:cNvPr id="6292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293" name="Line 169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6287" name="Text Box 170"/>
              <p:cNvSpPr txBox="1">
                <a:spLocks noChangeArrowheads="1"/>
              </p:cNvSpPr>
              <p:nvPr/>
            </p:nvSpPr>
            <p:spPr bwMode="auto">
              <a:xfrm>
                <a:off x="3691" y="196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6288" name="Text Box 171"/>
              <p:cNvSpPr txBox="1">
                <a:spLocks noChangeArrowheads="1"/>
              </p:cNvSpPr>
              <p:nvPr/>
            </p:nvSpPr>
            <p:spPr bwMode="auto">
              <a:xfrm>
                <a:off x="3753" y="2496"/>
                <a:ext cx="384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endParaRPr lang="en-US" sz="1000" b="1" dirty="0">
                  <a:latin typeface="Arial" charset="0"/>
                </a:endParaRPr>
              </a:p>
            </p:txBody>
          </p:sp>
          <p:grpSp>
            <p:nvGrpSpPr>
              <p:cNvPr id="6289" name="Group 172"/>
              <p:cNvGrpSpPr>
                <a:grpSpLocks/>
              </p:cNvGrpSpPr>
              <p:nvPr/>
            </p:nvGrpSpPr>
            <p:grpSpPr bwMode="auto">
              <a:xfrm rot="5400000" flipV="1">
                <a:off x="4086" y="1475"/>
                <a:ext cx="103" cy="115"/>
                <a:chOff x="1827" y="2496"/>
                <a:chExt cx="93" cy="96"/>
              </a:xfrm>
            </p:grpSpPr>
            <p:sp>
              <p:nvSpPr>
                <p:cNvPr id="6290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291" name="Line 174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6194" name="Line 175"/>
            <p:cNvSpPr>
              <a:spLocks noChangeShapeType="1"/>
            </p:cNvSpPr>
            <p:nvPr/>
          </p:nvSpPr>
          <p:spPr bwMode="auto">
            <a:xfrm flipV="1">
              <a:off x="1756" y="1296"/>
              <a:ext cx="7" cy="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95" name="Line 176"/>
            <p:cNvSpPr>
              <a:spLocks noChangeShapeType="1"/>
            </p:cNvSpPr>
            <p:nvPr/>
          </p:nvSpPr>
          <p:spPr bwMode="auto">
            <a:xfrm>
              <a:off x="1182" y="1872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96" name="Line 177"/>
            <p:cNvSpPr>
              <a:spLocks noChangeShapeType="1"/>
            </p:cNvSpPr>
            <p:nvPr/>
          </p:nvSpPr>
          <p:spPr bwMode="auto">
            <a:xfrm>
              <a:off x="1374" y="3120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97" name="Line 178"/>
            <p:cNvSpPr>
              <a:spLocks noChangeShapeType="1"/>
            </p:cNvSpPr>
            <p:nvPr/>
          </p:nvSpPr>
          <p:spPr bwMode="auto">
            <a:xfrm>
              <a:off x="1173" y="1296"/>
              <a:ext cx="5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98" name="Line 179"/>
            <p:cNvSpPr>
              <a:spLocks noChangeShapeType="1"/>
            </p:cNvSpPr>
            <p:nvPr/>
          </p:nvSpPr>
          <p:spPr bwMode="auto">
            <a:xfrm>
              <a:off x="1724" y="307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99" name="Line 180"/>
            <p:cNvSpPr>
              <a:spLocks noChangeShapeType="1"/>
            </p:cNvSpPr>
            <p:nvPr/>
          </p:nvSpPr>
          <p:spPr bwMode="auto">
            <a:xfrm>
              <a:off x="1676" y="307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00" name="Line 181"/>
            <p:cNvSpPr>
              <a:spLocks noChangeShapeType="1"/>
            </p:cNvSpPr>
            <p:nvPr/>
          </p:nvSpPr>
          <p:spPr bwMode="auto">
            <a:xfrm>
              <a:off x="1628" y="307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01" name="Line 182"/>
            <p:cNvSpPr>
              <a:spLocks noChangeShapeType="1"/>
            </p:cNvSpPr>
            <p:nvPr/>
          </p:nvSpPr>
          <p:spPr bwMode="auto">
            <a:xfrm>
              <a:off x="1580" y="307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02" name="Line 183"/>
            <p:cNvSpPr>
              <a:spLocks noChangeShapeType="1"/>
            </p:cNvSpPr>
            <p:nvPr/>
          </p:nvSpPr>
          <p:spPr bwMode="auto">
            <a:xfrm>
              <a:off x="1532" y="307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03" name="Line 184"/>
            <p:cNvSpPr>
              <a:spLocks noChangeShapeType="1"/>
            </p:cNvSpPr>
            <p:nvPr/>
          </p:nvSpPr>
          <p:spPr bwMode="auto">
            <a:xfrm>
              <a:off x="1484" y="307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04" name="Line 185"/>
            <p:cNvSpPr>
              <a:spLocks noChangeShapeType="1"/>
            </p:cNvSpPr>
            <p:nvPr/>
          </p:nvSpPr>
          <p:spPr bwMode="auto">
            <a:xfrm flipV="1">
              <a:off x="1374" y="302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05" name="Line 186"/>
            <p:cNvSpPr>
              <a:spLocks noChangeShapeType="1"/>
            </p:cNvSpPr>
            <p:nvPr/>
          </p:nvSpPr>
          <p:spPr bwMode="auto">
            <a:xfrm>
              <a:off x="1230" y="302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06" name="Line 187"/>
            <p:cNvSpPr>
              <a:spLocks noChangeShapeType="1"/>
            </p:cNvSpPr>
            <p:nvPr/>
          </p:nvSpPr>
          <p:spPr bwMode="auto">
            <a:xfrm flipH="1">
              <a:off x="1182" y="3120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207" name="Group 188"/>
            <p:cNvGrpSpPr>
              <a:grpSpLocks/>
            </p:cNvGrpSpPr>
            <p:nvPr/>
          </p:nvGrpSpPr>
          <p:grpSpPr bwMode="auto">
            <a:xfrm rot="5400000" flipH="1">
              <a:off x="1250" y="3011"/>
              <a:ext cx="103" cy="115"/>
              <a:chOff x="1827" y="2496"/>
              <a:chExt cx="93" cy="96"/>
            </a:xfrm>
          </p:grpSpPr>
          <p:sp>
            <p:nvSpPr>
              <p:cNvPr id="626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69" name="Line 19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208" name="Group 191"/>
            <p:cNvGrpSpPr>
              <a:grpSpLocks/>
            </p:cNvGrpSpPr>
            <p:nvPr/>
          </p:nvGrpSpPr>
          <p:grpSpPr bwMode="auto">
            <a:xfrm rot="5400000" flipV="1">
              <a:off x="1620" y="1763"/>
              <a:ext cx="103" cy="115"/>
              <a:chOff x="1827" y="2496"/>
              <a:chExt cx="93" cy="96"/>
            </a:xfrm>
          </p:grpSpPr>
          <p:sp>
            <p:nvSpPr>
              <p:cNvPr id="626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67" name="Line 19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209" name="Rectangle 194"/>
            <p:cNvSpPr>
              <a:spLocks noChangeArrowheads="1"/>
            </p:cNvSpPr>
            <p:nvPr/>
          </p:nvSpPr>
          <p:spPr bwMode="auto">
            <a:xfrm>
              <a:off x="1182" y="1584"/>
              <a:ext cx="320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6210" name="Group 195"/>
            <p:cNvGrpSpPr>
              <a:grpSpLocks/>
            </p:cNvGrpSpPr>
            <p:nvPr/>
          </p:nvGrpSpPr>
          <p:grpSpPr bwMode="auto">
            <a:xfrm rot="-5400000" flipH="1" flipV="1">
              <a:off x="1200" y="1763"/>
              <a:ext cx="103" cy="115"/>
              <a:chOff x="1827" y="2496"/>
              <a:chExt cx="93" cy="96"/>
            </a:xfrm>
          </p:grpSpPr>
          <p:sp>
            <p:nvSpPr>
              <p:cNvPr id="626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65" name="Line 19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211" name="Text Box 198"/>
            <p:cNvSpPr txBox="1">
              <a:spLocks noChangeArrowheads="1"/>
            </p:cNvSpPr>
            <p:nvPr/>
          </p:nvSpPr>
          <p:spPr bwMode="auto">
            <a:xfrm>
              <a:off x="1200" y="163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LAV</a:t>
              </a:r>
            </a:p>
          </p:txBody>
        </p:sp>
        <p:sp>
          <p:nvSpPr>
            <p:cNvPr id="6212" name="Text Box 199"/>
            <p:cNvSpPr txBox="1">
              <a:spLocks noChangeArrowheads="1"/>
            </p:cNvSpPr>
            <p:nvPr/>
          </p:nvSpPr>
          <p:spPr bwMode="auto">
            <a:xfrm>
              <a:off x="1152" y="2208"/>
              <a:ext cx="62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Restaurant</a:t>
              </a:r>
            </a:p>
          </p:txBody>
        </p:sp>
        <p:grpSp>
          <p:nvGrpSpPr>
            <p:cNvPr id="6213" name="Group 200"/>
            <p:cNvGrpSpPr>
              <a:grpSpLocks/>
            </p:cNvGrpSpPr>
            <p:nvPr/>
          </p:nvGrpSpPr>
          <p:grpSpPr bwMode="auto">
            <a:xfrm rot="5400000" flipV="1">
              <a:off x="1611" y="1187"/>
              <a:ext cx="103" cy="115"/>
              <a:chOff x="1827" y="2496"/>
              <a:chExt cx="93" cy="96"/>
            </a:xfrm>
          </p:grpSpPr>
          <p:sp>
            <p:nvSpPr>
              <p:cNvPr id="626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63" name="Line 20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214" name="Line 203"/>
            <p:cNvSpPr>
              <a:spLocks noChangeShapeType="1"/>
            </p:cNvSpPr>
            <p:nvPr/>
          </p:nvSpPr>
          <p:spPr bwMode="auto">
            <a:xfrm flipV="1">
              <a:off x="1159" y="1296"/>
              <a:ext cx="7" cy="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15" name="Line 204"/>
            <p:cNvSpPr>
              <a:spLocks noChangeShapeType="1"/>
            </p:cNvSpPr>
            <p:nvPr/>
          </p:nvSpPr>
          <p:spPr bwMode="auto">
            <a:xfrm>
              <a:off x="585" y="1872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16" name="Line 205"/>
            <p:cNvSpPr>
              <a:spLocks noChangeShapeType="1"/>
            </p:cNvSpPr>
            <p:nvPr/>
          </p:nvSpPr>
          <p:spPr bwMode="auto">
            <a:xfrm>
              <a:off x="576" y="1296"/>
              <a:ext cx="5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217" name="Group 206"/>
            <p:cNvGrpSpPr>
              <a:grpSpLocks/>
            </p:cNvGrpSpPr>
            <p:nvPr/>
          </p:nvGrpSpPr>
          <p:grpSpPr bwMode="auto">
            <a:xfrm rot="5400000" flipH="1">
              <a:off x="582" y="2970"/>
              <a:ext cx="103" cy="115"/>
              <a:chOff x="1827" y="2496"/>
              <a:chExt cx="93" cy="96"/>
            </a:xfrm>
          </p:grpSpPr>
          <p:sp>
            <p:nvSpPr>
              <p:cNvPr id="626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61" name="Line 20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218" name="Group 209"/>
            <p:cNvGrpSpPr>
              <a:grpSpLocks/>
            </p:cNvGrpSpPr>
            <p:nvPr/>
          </p:nvGrpSpPr>
          <p:grpSpPr bwMode="auto">
            <a:xfrm rot="5400000" flipV="1">
              <a:off x="1023" y="1763"/>
              <a:ext cx="103" cy="115"/>
              <a:chOff x="1827" y="2496"/>
              <a:chExt cx="93" cy="96"/>
            </a:xfrm>
          </p:grpSpPr>
          <p:sp>
            <p:nvSpPr>
              <p:cNvPr id="625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9" name="Line 21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219" name="Rectangle 212"/>
            <p:cNvSpPr>
              <a:spLocks noChangeArrowheads="1"/>
            </p:cNvSpPr>
            <p:nvPr/>
          </p:nvSpPr>
          <p:spPr bwMode="auto">
            <a:xfrm>
              <a:off x="585" y="1584"/>
              <a:ext cx="320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6220" name="Group 213"/>
            <p:cNvGrpSpPr>
              <a:grpSpLocks/>
            </p:cNvGrpSpPr>
            <p:nvPr/>
          </p:nvGrpSpPr>
          <p:grpSpPr bwMode="auto">
            <a:xfrm flipV="1">
              <a:off x="798" y="1584"/>
              <a:ext cx="103" cy="115"/>
              <a:chOff x="1827" y="2496"/>
              <a:chExt cx="93" cy="96"/>
            </a:xfrm>
          </p:grpSpPr>
          <p:sp>
            <p:nvSpPr>
              <p:cNvPr id="625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7" name="Line 21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221" name="Text Box 216"/>
            <p:cNvSpPr txBox="1">
              <a:spLocks noChangeArrowheads="1"/>
            </p:cNvSpPr>
            <p:nvPr/>
          </p:nvSpPr>
          <p:spPr bwMode="auto">
            <a:xfrm>
              <a:off x="619" y="1680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LAV</a:t>
              </a:r>
            </a:p>
          </p:txBody>
        </p:sp>
        <p:sp>
          <p:nvSpPr>
            <p:cNvPr id="6222" name="Text Box 217"/>
            <p:cNvSpPr txBox="1">
              <a:spLocks noChangeArrowheads="1"/>
            </p:cNvSpPr>
            <p:nvPr/>
          </p:nvSpPr>
          <p:spPr bwMode="auto">
            <a:xfrm>
              <a:off x="681" y="2208"/>
              <a:ext cx="42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Grocery</a:t>
              </a:r>
            </a:p>
          </p:txBody>
        </p:sp>
        <p:grpSp>
          <p:nvGrpSpPr>
            <p:cNvPr id="6223" name="Group 218"/>
            <p:cNvGrpSpPr>
              <a:grpSpLocks/>
            </p:cNvGrpSpPr>
            <p:nvPr/>
          </p:nvGrpSpPr>
          <p:grpSpPr bwMode="auto">
            <a:xfrm rot="5400000" flipV="1">
              <a:off x="1014" y="1187"/>
              <a:ext cx="103" cy="115"/>
              <a:chOff x="1827" y="2496"/>
              <a:chExt cx="93" cy="96"/>
            </a:xfrm>
          </p:grpSpPr>
          <p:sp>
            <p:nvSpPr>
              <p:cNvPr id="625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5" name="Line 22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224" name="Line 221"/>
            <p:cNvSpPr>
              <a:spLocks noChangeShapeType="1"/>
            </p:cNvSpPr>
            <p:nvPr/>
          </p:nvSpPr>
          <p:spPr bwMode="auto">
            <a:xfrm>
              <a:off x="576" y="1296"/>
              <a:ext cx="0" cy="16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225" name="Group 222"/>
            <p:cNvGrpSpPr>
              <a:grpSpLocks/>
            </p:cNvGrpSpPr>
            <p:nvPr/>
          </p:nvGrpSpPr>
          <p:grpSpPr bwMode="auto">
            <a:xfrm>
              <a:off x="720" y="2976"/>
              <a:ext cx="336" cy="144"/>
              <a:chOff x="720" y="2976"/>
              <a:chExt cx="336" cy="144"/>
            </a:xfrm>
          </p:grpSpPr>
          <p:sp>
            <p:nvSpPr>
              <p:cNvPr id="6251" name="Line 223"/>
              <p:cNvSpPr>
                <a:spLocks noChangeShapeType="1"/>
              </p:cNvSpPr>
              <p:nvPr/>
            </p:nvSpPr>
            <p:spPr bwMode="auto">
              <a:xfrm>
                <a:off x="720" y="2976"/>
                <a:ext cx="9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2" name="Line 224"/>
              <p:cNvSpPr>
                <a:spLocks noChangeShapeType="1"/>
              </p:cNvSpPr>
              <p:nvPr/>
            </p:nvSpPr>
            <p:spPr bwMode="auto">
              <a:xfrm flipH="1">
                <a:off x="960" y="2976"/>
                <a:ext cx="9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3" name="Line 225"/>
              <p:cNvSpPr>
                <a:spLocks noChangeShapeType="1"/>
              </p:cNvSpPr>
              <p:nvPr/>
            </p:nvSpPr>
            <p:spPr bwMode="auto">
              <a:xfrm>
                <a:off x="816" y="312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226" name="Line 226"/>
            <p:cNvSpPr>
              <a:spLocks noChangeShapeType="1"/>
            </p:cNvSpPr>
            <p:nvPr/>
          </p:nvSpPr>
          <p:spPr bwMode="auto">
            <a:xfrm>
              <a:off x="1056" y="297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27" name="Text Box 227"/>
            <p:cNvSpPr txBox="1">
              <a:spLocks noChangeArrowheads="1"/>
            </p:cNvSpPr>
            <p:nvPr/>
          </p:nvSpPr>
          <p:spPr bwMode="auto">
            <a:xfrm>
              <a:off x="1248" y="1344"/>
              <a:ext cx="42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Kitchen</a:t>
              </a:r>
            </a:p>
          </p:txBody>
        </p:sp>
        <p:grpSp>
          <p:nvGrpSpPr>
            <p:cNvPr id="6228" name="Group 228"/>
            <p:cNvGrpSpPr>
              <a:grpSpLocks/>
            </p:cNvGrpSpPr>
            <p:nvPr/>
          </p:nvGrpSpPr>
          <p:grpSpPr bwMode="auto">
            <a:xfrm rot="-5400000" flipH="1" flipV="1">
              <a:off x="1379" y="1763"/>
              <a:ext cx="103" cy="115"/>
              <a:chOff x="1827" y="2496"/>
              <a:chExt cx="93" cy="96"/>
            </a:xfrm>
          </p:grpSpPr>
          <p:sp>
            <p:nvSpPr>
              <p:cNvPr id="624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50" name="Line 23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229" name="Line 231"/>
            <p:cNvSpPr>
              <a:spLocks noChangeShapeType="1"/>
            </p:cNvSpPr>
            <p:nvPr/>
          </p:nvSpPr>
          <p:spPr bwMode="auto">
            <a:xfrm flipV="1">
              <a:off x="1344" y="1584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30" name="Line 232"/>
            <p:cNvSpPr>
              <a:spLocks noChangeShapeType="1"/>
            </p:cNvSpPr>
            <p:nvPr/>
          </p:nvSpPr>
          <p:spPr bwMode="auto">
            <a:xfrm flipV="1">
              <a:off x="576" y="816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31" name="Line 233"/>
            <p:cNvSpPr>
              <a:spLocks noChangeShapeType="1"/>
            </p:cNvSpPr>
            <p:nvPr/>
          </p:nvSpPr>
          <p:spPr bwMode="auto">
            <a:xfrm>
              <a:off x="576" y="8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32" name="Line 234"/>
            <p:cNvSpPr>
              <a:spLocks noChangeShapeType="1"/>
            </p:cNvSpPr>
            <p:nvPr/>
          </p:nvSpPr>
          <p:spPr bwMode="auto">
            <a:xfrm>
              <a:off x="912" y="816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33" name="Line 235"/>
            <p:cNvSpPr>
              <a:spLocks noChangeShapeType="1"/>
            </p:cNvSpPr>
            <p:nvPr/>
          </p:nvSpPr>
          <p:spPr bwMode="auto">
            <a:xfrm>
              <a:off x="528" y="105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34" name="Line 236"/>
            <p:cNvSpPr>
              <a:spLocks noChangeShapeType="1"/>
            </p:cNvSpPr>
            <p:nvPr/>
          </p:nvSpPr>
          <p:spPr bwMode="auto">
            <a:xfrm>
              <a:off x="528" y="1248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35" name="Line 237"/>
            <p:cNvSpPr>
              <a:spLocks noChangeShapeType="1"/>
            </p:cNvSpPr>
            <p:nvPr/>
          </p:nvSpPr>
          <p:spPr bwMode="auto">
            <a:xfrm>
              <a:off x="528" y="86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36" name="Text Box 238"/>
            <p:cNvSpPr txBox="1">
              <a:spLocks noChangeArrowheads="1"/>
            </p:cNvSpPr>
            <p:nvPr/>
          </p:nvSpPr>
          <p:spPr bwMode="auto">
            <a:xfrm>
              <a:off x="528" y="854"/>
              <a:ext cx="43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Garage</a:t>
              </a:r>
            </a:p>
          </p:txBody>
        </p:sp>
        <p:sp>
          <p:nvSpPr>
            <p:cNvPr id="6237" name="Line 239"/>
            <p:cNvSpPr>
              <a:spLocks noChangeShapeType="1"/>
            </p:cNvSpPr>
            <p:nvPr/>
          </p:nvSpPr>
          <p:spPr bwMode="auto">
            <a:xfrm flipV="1">
              <a:off x="5184" y="288"/>
              <a:ext cx="0" cy="48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38" name="Line 240"/>
            <p:cNvSpPr>
              <a:spLocks noChangeShapeType="1"/>
            </p:cNvSpPr>
            <p:nvPr/>
          </p:nvSpPr>
          <p:spPr bwMode="auto">
            <a:xfrm>
              <a:off x="5088" y="528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39" name="Text Box 241"/>
            <p:cNvSpPr txBox="1">
              <a:spLocks noChangeArrowheads="1"/>
            </p:cNvSpPr>
            <p:nvPr/>
          </p:nvSpPr>
          <p:spPr bwMode="auto">
            <a:xfrm>
              <a:off x="5040" y="144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N</a:t>
              </a:r>
            </a:p>
          </p:txBody>
        </p:sp>
        <p:sp>
          <p:nvSpPr>
            <p:cNvPr id="6240" name="Text Box 242"/>
            <p:cNvSpPr txBox="1">
              <a:spLocks noChangeArrowheads="1"/>
            </p:cNvSpPr>
            <p:nvPr/>
          </p:nvSpPr>
          <p:spPr bwMode="auto">
            <a:xfrm>
              <a:off x="2544" y="3648"/>
              <a:ext cx="72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First Floor</a:t>
              </a:r>
            </a:p>
          </p:txBody>
        </p:sp>
        <p:sp>
          <p:nvSpPr>
            <p:cNvPr id="6241" name="Text Box 243"/>
            <p:cNvSpPr txBox="1">
              <a:spLocks noChangeArrowheads="1"/>
            </p:cNvSpPr>
            <p:nvPr/>
          </p:nvSpPr>
          <p:spPr bwMode="auto">
            <a:xfrm>
              <a:off x="1248" y="3264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6242" name="Text Box 244"/>
            <p:cNvSpPr txBox="1">
              <a:spLocks noChangeArrowheads="1"/>
            </p:cNvSpPr>
            <p:nvPr/>
          </p:nvSpPr>
          <p:spPr bwMode="auto">
            <a:xfrm>
              <a:off x="624" y="2448"/>
              <a:ext cx="541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B-1</a:t>
              </a:r>
            </a:p>
          </p:txBody>
        </p:sp>
        <p:sp>
          <p:nvSpPr>
            <p:cNvPr id="6243" name="Text Box 245"/>
            <p:cNvSpPr txBox="1">
              <a:spLocks noChangeArrowheads="1"/>
            </p:cNvSpPr>
            <p:nvPr/>
          </p:nvSpPr>
          <p:spPr bwMode="auto">
            <a:xfrm>
              <a:off x="1248" y="864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6244" name="Text Box 246"/>
            <p:cNvSpPr txBox="1">
              <a:spLocks noChangeArrowheads="1"/>
            </p:cNvSpPr>
            <p:nvPr/>
          </p:nvSpPr>
          <p:spPr bwMode="auto">
            <a:xfrm>
              <a:off x="1776" y="2448"/>
              <a:ext cx="547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D-1</a:t>
              </a:r>
            </a:p>
          </p:txBody>
        </p:sp>
        <p:sp>
          <p:nvSpPr>
            <p:cNvPr id="6245" name="Text Box 247"/>
            <p:cNvSpPr txBox="1">
              <a:spLocks noChangeArrowheads="1"/>
            </p:cNvSpPr>
            <p:nvPr/>
          </p:nvSpPr>
          <p:spPr bwMode="auto">
            <a:xfrm>
              <a:off x="1248" y="2544"/>
              <a:ext cx="392" cy="350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Fire </a:t>
              </a:r>
            </a:p>
            <a:p>
              <a:r>
                <a:rPr lang="en-US" sz="1400" b="1" dirty="0"/>
                <a:t>Bldg.</a:t>
              </a:r>
            </a:p>
          </p:txBody>
        </p:sp>
        <p:sp>
          <p:nvSpPr>
            <p:cNvPr id="6246" name="Text Box 248"/>
            <p:cNvSpPr txBox="1">
              <a:spLocks noChangeArrowheads="1"/>
            </p:cNvSpPr>
            <p:nvPr/>
          </p:nvSpPr>
          <p:spPr bwMode="auto">
            <a:xfrm>
              <a:off x="2352" y="2448"/>
              <a:ext cx="576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1" dirty="0"/>
                <a:t>Side D-2</a:t>
              </a:r>
            </a:p>
          </p:txBody>
        </p:sp>
        <p:sp>
          <p:nvSpPr>
            <p:cNvPr id="6247" name="Text Box 249"/>
            <p:cNvSpPr txBox="1">
              <a:spLocks noChangeArrowheads="1"/>
            </p:cNvSpPr>
            <p:nvPr/>
          </p:nvSpPr>
          <p:spPr bwMode="auto">
            <a:xfrm>
              <a:off x="96" y="2064"/>
              <a:ext cx="448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6248" name="Text Box 250"/>
            <p:cNvSpPr txBox="1">
              <a:spLocks noChangeArrowheads="1"/>
            </p:cNvSpPr>
            <p:nvPr/>
          </p:nvSpPr>
          <p:spPr bwMode="auto">
            <a:xfrm>
              <a:off x="5306" y="2160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0D281356-2064-47C4-A213-08101F01A682}" type="slidenum">
              <a:rPr lang="en-US"/>
              <a:pPr>
                <a:defRPr/>
              </a:pPr>
              <a:t>116</a:t>
            </a:fld>
            <a:endParaRPr lang="en-US" dirty="0"/>
          </a:p>
        </p:txBody>
      </p:sp>
      <p:sp>
        <p:nvSpPr>
          <p:cNvPr id="7171" name="Rectangle 275"/>
          <p:cNvSpPr>
            <a:spLocks noChangeArrowheads="1"/>
          </p:cNvSpPr>
          <p:nvPr/>
        </p:nvSpPr>
        <p:spPr bwMode="auto">
          <a:xfrm>
            <a:off x="0" y="0"/>
            <a:ext cx="9144000" cy="6248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7172" name="Group 276"/>
          <p:cNvGrpSpPr>
            <a:grpSpLocks/>
          </p:cNvGrpSpPr>
          <p:nvPr/>
        </p:nvGrpSpPr>
        <p:grpSpPr bwMode="auto">
          <a:xfrm>
            <a:off x="152400" y="838200"/>
            <a:ext cx="8991600" cy="4572000"/>
            <a:chOff x="96" y="864"/>
            <a:chExt cx="5664" cy="2880"/>
          </a:xfrm>
        </p:grpSpPr>
        <p:sp>
          <p:nvSpPr>
            <p:cNvPr id="7173" name="Line 2"/>
            <p:cNvSpPr>
              <a:spLocks noChangeShapeType="1"/>
            </p:cNvSpPr>
            <p:nvPr/>
          </p:nvSpPr>
          <p:spPr bwMode="auto">
            <a:xfrm flipV="1">
              <a:off x="1166" y="1296"/>
              <a:ext cx="7" cy="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4" name="Line 3"/>
            <p:cNvSpPr>
              <a:spLocks noChangeShapeType="1"/>
            </p:cNvSpPr>
            <p:nvPr/>
          </p:nvSpPr>
          <p:spPr bwMode="auto">
            <a:xfrm>
              <a:off x="592" y="1872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5" name="Line 4"/>
            <p:cNvSpPr>
              <a:spLocks noChangeShapeType="1"/>
            </p:cNvSpPr>
            <p:nvPr/>
          </p:nvSpPr>
          <p:spPr bwMode="auto">
            <a:xfrm>
              <a:off x="583" y="1296"/>
              <a:ext cx="5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176" name="Group 5"/>
            <p:cNvGrpSpPr>
              <a:grpSpLocks/>
            </p:cNvGrpSpPr>
            <p:nvPr/>
          </p:nvGrpSpPr>
          <p:grpSpPr bwMode="auto">
            <a:xfrm rot="5400000" flipV="1">
              <a:off x="1030" y="1763"/>
              <a:ext cx="103" cy="115"/>
              <a:chOff x="1827" y="2496"/>
              <a:chExt cx="93" cy="96"/>
            </a:xfrm>
          </p:grpSpPr>
          <p:sp>
            <p:nvSpPr>
              <p:cNvPr id="744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445" name="Line 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177" name="Rectangle 8"/>
            <p:cNvSpPr>
              <a:spLocks noChangeArrowheads="1"/>
            </p:cNvSpPr>
            <p:nvPr/>
          </p:nvSpPr>
          <p:spPr bwMode="auto">
            <a:xfrm>
              <a:off x="592" y="1680"/>
              <a:ext cx="231" cy="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7178" name="Group 9"/>
            <p:cNvGrpSpPr>
              <a:grpSpLocks/>
            </p:cNvGrpSpPr>
            <p:nvPr/>
          </p:nvGrpSpPr>
          <p:grpSpPr bwMode="auto">
            <a:xfrm flipV="1">
              <a:off x="775" y="1680"/>
              <a:ext cx="48" cy="96"/>
              <a:chOff x="1827" y="2496"/>
              <a:chExt cx="93" cy="96"/>
            </a:xfrm>
          </p:grpSpPr>
          <p:sp>
            <p:nvSpPr>
              <p:cNvPr id="744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443" name="Line 1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179" name="Text Box 12"/>
            <p:cNvSpPr txBox="1">
              <a:spLocks noChangeArrowheads="1"/>
            </p:cNvSpPr>
            <p:nvPr/>
          </p:nvSpPr>
          <p:spPr bwMode="auto">
            <a:xfrm>
              <a:off x="556" y="1694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LAV</a:t>
              </a:r>
            </a:p>
          </p:txBody>
        </p:sp>
        <p:grpSp>
          <p:nvGrpSpPr>
            <p:cNvPr id="7180" name="Group 13"/>
            <p:cNvGrpSpPr>
              <a:grpSpLocks/>
            </p:cNvGrpSpPr>
            <p:nvPr/>
          </p:nvGrpSpPr>
          <p:grpSpPr bwMode="auto">
            <a:xfrm rot="-5400000">
              <a:off x="678" y="1290"/>
              <a:ext cx="103" cy="115"/>
              <a:chOff x="1827" y="2496"/>
              <a:chExt cx="93" cy="96"/>
            </a:xfrm>
          </p:grpSpPr>
          <p:sp>
            <p:nvSpPr>
              <p:cNvPr id="744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441" name="Line 1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181" name="Line 16"/>
            <p:cNvSpPr>
              <a:spLocks noChangeShapeType="1"/>
            </p:cNvSpPr>
            <p:nvPr/>
          </p:nvSpPr>
          <p:spPr bwMode="auto">
            <a:xfrm>
              <a:off x="583" y="1296"/>
              <a:ext cx="0" cy="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82" name="Line 17"/>
            <p:cNvSpPr>
              <a:spLocks noChangeShapeType="1"/>
            </p:cNvSpPr>
            <p:nvPr/>
          </p:nvSpPr>
          <p:spPr bwMode="auto">
            <a:xfrm>
              <a:off x="686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83" name="Line 18"/>
            <p:cNvSpPr>
              <a:spLocks noChangeShapeType="1"/>
            </p:cNvSpPr>
            <p:nvPr/>
          </p:nvSpPr>
          <p:spPr bwMode="auto">
            <a:xfrm flipH="1">
              <a:off x="926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84" name="Line 19"/>
            <p:cNvSpPr>
              <a:spLocks noChangeShapeType="1"/>
            </p:cNvSpPr>
            <p:nvPr/>
          </p:nvSpPr>
          <p:spPr bwMode="auto">
            <a:xfrm>
              <a:off x="782" y="326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85" name="Line 20"/>
            <p:cNvSpPr>
              <a:spLocks noChangeShapeType="1"/>
            </p:cNvSpPr>
            <p:nvPr/>
          </p:nvSpPr>
          <p:spPr bwMode="auto">
            <a:xfrm>
              <a:off x="1015" y="3120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86" name="Line 21"/>
            <p:cNvSpPr>
              <a:spLocks noChangeShapeType="1"/>
            </p:cNvSpPr>
            <p:nvPr/>
          </p:nvSpPr>
          <p:spPr bwMode="auto">
            <a:xfrm>
              <a:off x="583" y="312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87" name="Line 22"/>
            <p:cNvSpPr>
              <a:spLocks noChangeShapeType="1"/>
            </p:cNvSpPr>
            <p:nvPr/>
          </p:nvSpPr>
          <p:spPr bwMode="auto">
            <a:xfrm>
              <a:off x="583" y="2400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188" name="Group 23"/>
            <p:cNvGrpSpPr>
              <a:grpSpLocks/>
            </p:cNvGrpSpPr>
            <p:nvPr/>
          </p:nvGrpSpPr>
          <p:grpSpPr bwMode="auto">
            <a:xfrm rot="5400000" flipV="1">
              <a:off x="1021" y="2291"/>
              <a:ext cx="103" cy="115"/>
              <a:chOff x="1827" y="2496"/>
              <a:chExt cx="93" cy="96"/>
            </a:xfrm>
          </p:grpSpPr>
          <p:sp>
            <p:nvSpPr>
              <p:cNvPr id="743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439" name="Line 2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189" name="Group 26"/>
            <p:cNvGrpSpPr>
              <a:grpSpLocks/>
            </p:cNvGrpSpPr>
            <p:nvPr/>
          </p:nvGrpSpPr>
          <p:grpSpPr bwMode="auto">
            <a:xfrm>
              <a:off x="960" y="1241"/>
              <a:ext cx="48" cy="96"/>
              <a:chOff x="768" y="1536"/>
              <a:chExt cx="48" cy="96"/>
            </a:xfrm>
          </p:grpSpPr>
          <p:sp>
            <p:nvSpPr>
              <p:cNvPr id="7436" name="Line 27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437" name="Line 28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190" name="Group 29"/>
            <p:cNvGrpSpPr>
              <a:grpSpLocks/>
            </p:cNvGrpSpPr>
            <p:nvPr/>
          </p:nvGrpSpPr>
          <p:grpSpPr bwMode="auto">
            <a:xfrm rot="5400000">
              <a:off x="559" y="1392"/>
              <a:ext cx="48" cy="96"/>
              <a:chOff x="768" y="1536"/>
              <a:chExt cx="48" cy="96"/>
            </a:xfrm>
          </p:grpSpPr>
          <p:sp>
            <p:nvSpPr>
              <p:cNvPr id="7434" name="Line 30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435" name="Line 31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191" name="Group 32"/>
            <p:cNvGrpSpPr>
              <a:grpSpLocks/>
            </p:cNvGrpSpPr>
            <p:nvPr/>
          </p:nvGrpSpPr>
          <p:grpSpPr bwMode="auto">
            <a:xfrm rot="5400000">
              <a:off x="559" y="1704"/>
              <a:ext cx="48" cy="96"/>
              <a:chOff x="768" y="1536"/>
              <a:chExt cx="48" cy="96"/>
            </a:xfrm>
          </p:grpSpPr>
          <p:sp>
            <p:nvSpPr>
              <p:cNvPr id="7432" name="Line 33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433" name="Line 34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192" name="Group 35"/>
            <p:cNvGrpSpPr>
              <a:grpSpLocks/>
            </p:cNvGrpSpPr>
            <p:nvPr/>
          </p:nvGrpSpPr>
          <p:grpSpPr bwMode="auto">
            <a:xfrm rot="5400000">
              <a:off x="559" y="1992"/>
              <a:ext cx="48" cy="96"/>
              <a:chOff x="768" y="1536"/>
              <a:chExt cx="48" cy="96"/>
            </a:xfrm>
          </p:grpSpPr>
          <p:sp>
            <p:nvSpPr>
              <p:cNvPr id="7430" name="Line 36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431" name="Line 37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193" name="Group 38"/>
            <p:cNvGrpSpPr>
              <a:grpSpLocks/>
            </p:cNvGrpSpPr>
            <p:nvPr/>
          </p:nvGrpSpPr>
          <p:grpSpPr bwMode="auto">
            <a:xfrm rot="5400000">
              <a:off x="559" y="2136"/>
              <a:ext cx="48" cy="96"/>
              <a:chOff x="768" y="1536"/>
              <a:chExt cx="48" cy="96"/>
            </a:xfrm>
          </p:grpSpPr>
          <p:sp>
            <p:nvSpPr>
              <p:cNvPr id="7428" name="Line 39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429" name="Line 40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194" name="Group 41"/>
            <p:cNvGrpSpPr>
              <a:grpSpLocks/>
            </p:cNvGrpSpPr>
            <p:nvPr/>
          </p:nvGrpSpPr>
          <p:grpSpPr bwMode="auto">
            <a:xfrm rot="5400000">
              <a:off x="559" y="2856"/>
              <a:ext cx="48" cy="96"/>
              <a:chOff x="768" y="1536"/>
              <a:chExt cx="48" cy="96"/>
            </a:xfrm>
          </p:grpSpPr>
          <p:sp>
            <p:nvSpPr>
              <p:cNvPr id="7426" name="Line 42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427" name="Line 43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195" name="Text Box 44"/>
            <p:cNvSpPr txBox="1">
              <a:spLocks noChangeArrowheads="1"/>
            </p:cNvSpPr>
            <p:nvPr/>
          </p:nvSpPr>
          <p:spPr bwMode="auto">
            <a:xfrm>
              <a:off x="679" y="2064"/>
              <a:ext cx="4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Dining Room</a:t>
              </a:r>
            </a:p>
          </p:txBody>
        </p:sp>
        <p:sp>
          <p:nvSpPr>
            <p:cNvPr id="7196" name="Text Box 45"/>
            <p:cNvSpPr txBox="1">
              <a:spLocks noChangeArrowheads="1"/>
            </p:cNvSpPr>
            <p:nvPr/>
          </p:nvSpPr>
          <p:spPr bwMode="auto">
            <a:xfrm>
              <a:off x="679" y="2592"/>
              <a:ext cx="4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7197" name="Text Box 46"/>
            <p:cNvSpPr txBox="1">
              <a:spLocks noChangeArrowheads="1"/>
            </p:cNvSpPr>
            <p:nvPr/>
          </p:nvSpPr>
          <p:spPr bwMode="auto">
            <a:xfrm>
              <a:off x="679" y="1392"/>
              <a:ext cx="43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Kitchen</a:t>
              </a:r>
            </a:p>
          </p:txBody>
        </p:sp>
        <p:grpSp>
          <p:nvGrpSpPr>
            <p:cNvPr id="7198" name="Group 47"/>
            <p:cNvGrpSpPr>
              <a:grpSpLocks/>
            </p:cNvGrpSpPr>
            <p:nvPr/>
          </p:nvGrpSpPr>
          <p:grpSpPr bwMode="auto">
            <a:xfrm>
              <a:off x="1152" y="1200"/>
              <a:ext cx="617" cy="2071"/>
              <a:chOff x="1365" y="1488"/>
              <a:chExt cx="617" cy="2071"/>
            </a:xfrm>
          </p:grpSpPr>
          <p:sp>
            <p:nvSpPr>
              <p:cNvPr id="7397" name="Line 48"/>
              <p:cNvSpPr>
                <a:spLocks noChangeShapeType="1"/>
              </p:cNvSpPr>
              <p:nvPr/>
            </p:nvSpPr>
            <p:spPr bwMode="auto">
              <a:xfrm flipV="1">
                <a:off x="1975" y="1591"/>
                <a:ext cx="7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98" name="Line 49"/>
              <p:cNvSpPr>
                <a:spLocks noChangeShapeType="1"/>
              </p:cNvSpPr>
              <p:nvPr/>
            </p:nvSpPr>
            <p:spPr bwMode="auto">
              <a:xfrm>
                <a:off x="1401" y="2167"/>
                <a:ext cx="5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99" name="Line 50"/>
              <p:cNvSpPr>
                <a:spLocks noChangeShapeType="1"/>
              </p:cNvSpPr>
              <p:nvPr/>
            </p:nvSpPr>
            <p:spPr bwMode="auto">
              <a:xfrm>
                <a:off x="1392" y="1591"/>
                <a:ext cx="59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7400" name="Group 51"/>
              <p:cNvGrpSpPr>
                <a:grpSpLocks/>
              </p:cNvGrpSpPr>
              <p:nvPr/>
            </p:nvGrpSpPr>
            <p:grpSpPr bwMode="auto">
              <a:xfrm rot="5400000" flipV="1">
                <a:off x="1839" y="2058"/>
                <a:ext cx="103" cy="115"/>
                <a:chOff x="1827" y="2496"/>
                <a:chExt cx="93" cy="96"/>
              </a:xfrm>
            </p:grpSpPr>
            <p:sp>
              <p:nvSpPr>
                <p:cNvPr id="742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425" name="Line 53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401" name="Rectangle 54"/>
              <p:cNvSpPr>
                <a:spLocks noChangeArrowheads="1"/>
              </p:cNvSpPr>
              <p:nvPr/>
            </p:nvSpPr>
            <p:spPr bwMode="auto">
              <a:xfrm>
                <a:off x="1401" y="1975"/>
                <a:ext cx="231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7402" name="Group 55"/>
              <p:cNvGrpSpPr>
                <a:grpSpLocks/>
              </p:cNvGrpSpPr>
              <p:nvPr/>
            </p:nvGrpSpPr>
            <p:grpSpPr bwMode="auto">
              <a:xfrm flipV="1">
                <a:off x="1584" y="1975"/>
                <a:ext cx="48" cy="96"/>
                <a:chOff x="1827" y="2496"/>
                <a:chExt cx="93" cy="96"/>
              </a:xfrm>
            </p:grpSpPr>
            <p:sp>
              <p:nvSpPr>
                <p:cNvPr id="7422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423" name="Line 5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403" name="Text Box 58"/>
              <p:cNvSpPr txBox="1">
                <a:spLocks noChangeArrowheads="1"/>
              </p:cNvSpPr>
              <p:nvPr/>
            </p:nvSpPr>
            <p:spPr bwMode="auto">
              <a:xfrm>
                <a:off x="1365" y="1989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LAV</a:t>
                </a:r>
              </a:p>
            </p:txBody>
          </p:sp>
          <p:grpSp>
            <p:nvGrpSpPr>
              <p:cNvPr id="7404" name="Group 59"/>
              <p:cNvGrpSpPr>
                <a:grpSpLocks/>
              </p:cNvGrpSpPr>
              <p:nvPr/>
            </p:nvGrpSpPr>
            <p:grpSpPr bwMode="auto">
              <a:xfrm rot="5400000" flipV="1">
                <a:off x="1830" y="1482"/>
                <a:ext cx="103" cy="115"/>
                <a:chOff x="1827" y="2496"/>
                <a:chExt cx="93" cy="96"/>
              </a:xfrm>
            </p:grpSpPr>
            <p:sp>
              <p:nvSpPr>
                <p:cNvPr id="7420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421" name="Line 6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405" name="Line 62"/>
              <p:cNvSpPr>
                <a:spLocks noChangeShapeType="1"/>
              </p:cNvSpPr>
              <p:nvPr/>
            </p:nvSpPr>
            <p:spPr bwMode="auto">
              <a:xfrm>
                <a:off x="1495" y="3415"/>
                <a:ext cx="9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406" name="Line 63"/>
              <p:cNvSpPr>
                <a:spLocks noChangeShapeType="1"/>
              </p:cNvSpPr>
              <p:nvPr/>
            </p:nvSpPr>
            <p:spPr bwMode="auto">
              <a:xfrm flipH="1">
                <a:off x="1735" y="3415"/>
                <a:ext cx="9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407" name="Line 64"/>
              <p:cNvSpPr>
                <a:spLocks noChangeShapeType="1"/>
              </p:cNvSpPr>
              <p:nvPr/>
            </p:nvSpPr>
            <p:spPr bwMode="auto">
              <a:xfrm>
                <a:off x="1591" y="3559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408" name="Line 65"/>
              <p:cNvSpPr>
                <a:spLocks noChangeShapeType="1"/>
              </p:cNvSpPr>
              <p:nvPr/>
            </p:nvSpPr>
            <p:spPr bwMode="auto">
              <a:xfrm>
                <a:off x="1824" y="3415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409" name="Line 66"/>
              <p:cNvSpPr>
                <a:spLocks noChangeShapeType="1"/>
              </p:cNvSpPr>
              <p:nvPr/>
            </p:nvSpPr>
            <p:spPr bwMode="auto">
              <a:xfrm>
                <a:off x="1392" y="3415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410" name="Line 67"/>
              <p:cNvSpPr>
                <a:spLocks noChangeShapeType="1"/>
              </p:cNvSpPr>
              <p:nvPr/>
            </p:nvSpPr>
            <p:spPr bwMode="auto">
              <a:xfrm>
                <a:off x="1392" y="2695"/>
                <a:ext cx="5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7411" name="Group 68"/>
              <p:cNvGrpSpPr>
                <a:grpSpLocks/>
              </p:cNvGrpSpPr>
              <p:nvPr/>
            </p:nvGrpSpPr>
            <p:grpSpPr bwMode="auto">
              <a:xfrm rot="5400000" flipV="1">
                <a:off x="1830" y="2586"/>
                <a:ext cx="103" cy="115"/>
                <a:chOff x="1827" y="2496"/>
                <a:chExt cx="93" cy="96"/>
              </a:xfrm>
            </p:grpSpPr>
            <p:sp>
              <p:nvSpPr>
                <p:cNvPr id="7418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419" name="Line 70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412" name="Group 71"/>
              <p:cNvGrpSpPr>
                <a:grpSpLocks/>
              </p:cNvGrpSpPr>
              <p:nvPr/>
            </p:nvGrpSpPr>
            <p:grpSpPr bwMode="auto">
              <a:xfrm>
                <a:off x="1584" y="1543"/>
                <a:ext cx="48" cy="96"/>
                <a:chOff x="768" y="1536"/>
                <a:chExt cx="48" cy="96"/>
              </a:xfrm>
            </p:grpSpPr>
            <p:sp>
              <p:nvSpPr>
                <p:cNvPr id="7416" name="Line 72"/>
                <p:cNvSpPr>
                  <a:spLocks noChangeShapeType="1"/>
                </p:cNvSpPr>
                <p:nvPr/>
              </p:nvSpPr>
              <p:spPr bwMode="auto">
                <a:xfrm>
                  <a:off x="816" y="15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417" name="Line 73"/>
                <p:cNvSpPr>
                  <a:spLocks noChangeShapeType="1"/>
                </p:cNvSpPr>
                <p:nvPr/>
              </p:nvSpPr>
              <p:spPr bwMode="auto">
                <a:xfrm>
                  <a:off x="768" y="15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413" name="Text Box 74"/>
              <p:cNvSpPr txBox="1">
                <a:spLocks noChangeArrowheads="1"/>
              </p:cNvSpPr>
              <p:nvPr/>
            </p:nvSpPr>
            <p:spPr bwMode="auto">
              <a:xfrm>
                <a:off x="1488" y="2359"/>
                <a:ext cx="432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endParaRPr lang="en-US" sz="1000" b="1" dirty="0">
                  <a:latin typeface="Arial" charset="0"/>
                </a:endParaRPr>
              </a:p>
            </p:txBody>
          </p:sp>
          <p:sp>
            <p:nvSpPr>
              <p:cNvPr id="7414" name="Text Box 75"/>
              <p:cNvSpPr txBox="1">
                <a:spLocks noChangeArrowheads="1"/>
              </p:cNvSpPr>
              <p:nvPr/>
            </p:nvSpPr>
            <p:spPr bwMode="auto">
              <a:xfrm>
                <a:off x="1488" y="2887"/>
                <a:ext cx="43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Living Room</a:t>
                </a:r>
              </a:p>
            </p:txBody>
          </p:sp>
          <p:sp>
            <p:nvSpPr>
              <p:cNvPr id="7415" name="Text Box 76"/>
              <p:cNvSpPr txBox="1">
                <a:spLocks noChangeArrowheads="1"/>
              </p:cNvSpPr>
              <p:nvPr/>
            </p:nvSpPr>
            <p:spPr bwMode="auto">
              <a:xfrm>
                <a:off x="1488" y="1687"/>
                <a:ext cx="432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Kitchen</a:t>
                </a:r>
              </a:p>
            </p:txBody>
          </p:sp>
        </p:grpSp>
        <p:sp>
          <p:nvSpPr>
            <p:cNvPr id="7199" name="Line 77"/>
            <p:cNvSpPr>
              <a:spLocks noChangeShapeType="1"/>
            </p:cNvSpPr>
            <p:nvPr/>
          </p:nvSpPr>
          <p:spPr bwMode="auto">
            <a:xfrm flipV="1">
              <a:off x="2338" y="1296"/>
              <a:ext cx="7" cy="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00" name="Line 78"/>
            <p:cNvSpPr>
              <a:spLocks noChangeShapeType="1"/>
            </p:cNvSpPr>
            <p:nvPr/>
          </p:nvSpPr>
          <p:spPr bwMode="auto">
            <a:xfrm>
              <a:off x="1764" y="1872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01" name="Line 79"/>
            <p:cNvSpPr>
              <a:spLocks noChangeShapeType="1"/>
            </p:cNvSpPr>
            <p:nvPr/>
          </p:nvSpPr>
          <p:spPr bwMode="auto">
            <a:xfrm>
              <a:off x="1755" y="1296"/>
              <a:ext cx="5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202" name="Group 80"/>
            <p:cNvGrpSpPr>
              <a:grpSpLocks/>
            </p:cNvGrpSpPr>
            <p:nvPr/>
          </p:nvGrpSpPr>
          <p:grpSpPr bwMode="auto">
            <a:xfrm rot="5400000" flipV="1">
              <a:off x="2202" y="1763"/>
              <a:ext cx="103" cy="115"/>
              <a:chOff x="1827" y="2496"/>
              <a:chExt cx="93" cy="96"/>
            </a:xfrm>
          </p:grpSpPr>
          <p:sp>
            <p:nvSpPr>
              <p:cNvPr id="739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96" name="Line 8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03" name="Rectangle 83"/>
            <p:cNvSpPr>
              <a:spLocks noChangeArrowheads="1"/>
            </p:cNvSpPr>
            <p:nvPr/>
          </p:nvSpPr>
          <p:spPr bwMode="auto">
            <a:xfrm>
              <a:off x="1764" y="1680"/>
              <a:ext cx="231" cy="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7204" name="Group 84"/>
            <p:cNvGrpSpPr>
              <a:grpSpLocks/>
            </p:cNvGrpSpPr>
            <p:nvPr/>
          </p:nvGrpSpPr>
          <p:grpSpPr bwMode="auto">
            <a:xfrm flipV="1">
              <a:off x="1947" y="1680"/>
              <a:ext cx="48" cy="96"/>
              <a:chOff x="1827" y="2496"/>
              <a:chExt cx="93" cy="96"/>
            </a:xfrm>
          </p:grpSpPr>
          <p:sp>
            <p:nvSpPr>
              <p:cNvPr id="739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94" name="Line 8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05" name="Text Box 87"/>
            <p:cNvSpPr txBox="1">
              <a:spLocks noChangeArrowheads="1"/>
            </p:cNvSpPr>
            <p:nvPr/>
          </p:nvSpPr>
          <p:spPr bwMode="auto">
            <a:xfrm>
              <a:off x="1728" y="1694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LAV</a:t>
              </a:r>
            </a:p>
          </p:txBody>
        </p:sp>
        <p:grpSp>
          <p:nvGrpSpPr>
            <p:cNvPr id="7206" name="Group 88"/>
            <p:cNvGrpSpPr>
              <a:grpSpLocks/>
            </p:cNvGrpSpPr>
            <p:nvPr/>
          </p:nvGrpSpPr>
          <p:grpSpPr bwMode="auto">
            <a:xfrm rot="5400000" flipV="1">
              <a:off x="1830" y="1187"/>
              <a:ext cx="103" cy="115"/>
              <a:chOff x="1827" y="2496"/>
              <a:chExt cx="93" cy="96"/>
            </a:xfrm>
          </p:grpSpPr>
          <p:sp>
            <p:nvSpPr>
              <p:cNvPr id="739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92" name="Line 9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07" name="Line 91"/>
            <p:cNvSpPr>
              <a:spLocks noChangeShapeType="1"/>
            </p:cNvSpPr>
            <p:nvPr/>
          </p:nvSpPr>
          <p:spPr bwMode="auto">
            <a:xfrm>
              <a:off x="1858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08" name="Line 92"/>
            <p:cNvSpPr>
              <a:spLocks noChangeShapeType="1"/>
            </p:cNvSpPr>
            <p:nvPr/>
          </p:nvSpPr>
          <p:spPr bwMode="auto">
            <a:xfrm flipH="1">
              <a:off x="2098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09" name="Line 93"/>
            <p:cNvSpPr>
              <a:spLocks noChangeShapeType="1"/>
            </p:cNvSpPr>
            <p:nvPr/>
          </p:nvSpPr>
          <p:spPr bwMode="auto">
            <a:xfrm>
              <a:off x="1954" y="326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10" name="Line 94"/>
            <p:cNvSpPr>
              <a:spLocks noChangeShapeType="1"/>
            </p:cNvSpPr>
            <p:nvPr/>
          </p:nvSpPr>
          <p:spPr bwMode="auto">
            <a:xfrm>
              <a:off x="2187" y="3120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11" name="Line 95"/>
            <p:cNvSpPr>
              <a:spLocks noChangeShapeType="1"/>
            </p:cNvSpPr>
            <p:nvPr/>
          </p:nvSpPr>
          <p:spPr bwMode="auto">
            <a:xfrm>
              <a:off x="1755" y="312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12" name="Line 96"/>
            <p:cNvSpPr>
              <a:spLocks noChangeShapeType="1"/>
            </p:cNvSpPr>
            <p:nvPr/>
          </p:nvSpPr>
          <p:spPr bwMode="auto">
            <a:xfrm>
              <a:off x="1755" y="2400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213" name="Group 97"/>
            <p:cNvGrpSpPr>
              <a:grpSpLocks/>
            </p:cNvGrpSpPr>
            <p:nvPr/>
          </p:nvGrpSpPr>
          <p:grpSpPr bwMode="auto">
            <a:xfrm rot="5400000" flipV="1">
              <a:off x="2193" y="2291"/>
              <a:ext cx="103" cy="115"/>
              <a:chOff x="1827" y="2496"/>
              <a:chExt cx="93" cy="96"/>
            </a:xfrm>
          </p:grpSpPr>
          <p:sp>
            <p:nvSpPr>
              <p:cNvPr id="738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90" name="Line 9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14" name="Group 100"/>
            <p:cNvGrpSpPr>
              <a:grpSpLocks/>
            </p:cNvGrpSpPr>
            <p:nvPr/>
          </p:nvGrpSpPr>
          <p:grpSpPr bwMode="auto">
            <a:xfrm>
              <a:off x="2016" y="1241"/>
              <a:ext cx="48" cy="96"/>
              <a:chOff x="768" y="1536"/>
              <a:chExt cx="48" cy="96"/>
            </a:xfrm>
          </p:grpSpPr>
          <p:sp>
            <p:nvSpPr>
              <p:cNvPr id="7387" name="Line 101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8" name="Line 102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15" name="Text Box 103"/>
            <p:cNvSpPr txBox="1">
              <a:spLocks noChangeArrowheads="1"/>
            </p:cNvSpPr>
            <p:nvPr/>
          </p:nvSpPr>
          <p:spPr bwMode="auto">
            <a:xfrm>
              <a:off x="1851" y="2064"/>
              <a:ext cx="4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Dining Room</a:t>
              </a:r>
            </a:p>
          </p:txBody>
        </p:sp>
        <p:sp>
          <p:nvSpPr>
            <p:cNvPr id="7216" name="Text Box 104"/>
            <p:cNvSpPr txBox="1">
              <a:spLocks noChangeArrowheads="1"/>
            </p:cNvSpPr>
            <p:nvPr/>
          </p:nvSpPr>
          <p:spPr bwMode="auto">
            <a:xfrm>
              <a:off x="1851" y="2592"/>
              <a:ext cx="4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7217" name="Text Box 105"/>
            <p:cNvSpPr txBox="1">
              <a:spLocks noChangeArrowheads="1"/>
            </p:cNvSpPr>
            <p:nvPr/>
          </p:nvSpPr>
          <p:spPr bwMode="auto">
            <a:xfrm>
              <a:off x="1851" y="1392"/>
              <a:ext cx="43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Kitchen</a:t>
              </a:r>
            </a:p>
          </p:txBody>
        </p:sp>
        <p:sp>
          <p:nvSpPr>
            <p:cNvPr id="7218" name="Line 106"/>
            <p:cNvSpPr>
              <a:spLocks noChangeShapeType="1"/>
            </p:cNvSpPr>
            <p:nvPr/>
          </p:nvSpPr>
          <p:spPr bwMode="auto">
            <a:xfrm flipV="1">
              <a:off x="2914" y="1296"/>
              <a:ext cx="7" cy="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19" name="Line 107"/>
            <p:cNvSpPr>
              <a:spLocks noChangeShapeType="1"/>
            </p:cNvSpPr>
            <p:nvPr/>
          </p:nvSpPr>
          <p:spPr bwMode="auto">
            <a:xfrm>
              <a:off x="2340" y="1872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20" name="Line 108"/>
            <p:cNvSpPr>
              <a:spLocks noChangeShapeType="1"/>
            </p:cNvSpPr>
            <p:nvPr/>
          </p:nvSpPr>
          <p:spPr bwMode="auto">
            <a:xfrm>
              <a:off x="2331" y="1296"/>
              <a:ext cx="5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221" name="Group 109"/>
            <p:cNvGrpSpPr>
              <a:grpSpLocks/>
            </p:cNvGrpSpPr>
            <p:nvPr/>
          </p:nvGrpSpPr>
          <p:grpSpPr bwMode="auto">
            <a:xfrm rot="5400000" flipV="1">
              <a:off x="2778" y="1763"/>
              <a:ext cx="103" cy="115"/>
              <a:chOff x="1827" y="2496"/>
              <a:chExt cx="93" cy="96"/>
            </a:xfrm>
          </p:grpSpPr>
          <p:sp>
            <p:nvSpPr>
              <p:cNvPr id="738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6" name="Line 11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22" name="Rectangle 112"/>
            <p:cNvSpPr>
              <a:spLocks noChangeArrowheads="1"/>
            </p:cNvSpPr>
            <p:nvPr/>
          </p:nvSpPr>
          <p:spPr bwMode="auto">
            <a:xfrm>
              <a:off x="2340" y="1680"/>
              <a:ext cx="231" cy="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7223" name="Group 113"/>
            <p:cNvGrpSpPr>
              <a:grpSpLocks/>
            </p:cNvGrpSpPr>
            <p:nvPr/>
          </p:nvGrpSpPr>
          <p:grpSpPr bwMode="auto">
            <a:xfrm flipV="1">
              <a:off x="2523" y="1680"/>
              <a:ext cx="48" cy="96"/>
              <a:chOff x="1827" y="2496"/>
              <a:chExt cx="93" cy="96"/>
            </a:xfrm>
          </p:grpSpPr>
          <p:sp>
            <p:nvSpPr>
              <p:cNvPr id="738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4" name="Line 11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24" name="Text Box 116"/>
            <p:cNvSpPr txBox="1">
              <a:spLocks noChangeArrowheads="1"/>
            </p:cNvSpPr>
            <p:nvPr/>
          </p:nvSpPr>
          <p:spPr bwMode="auto">
            <a:xfrm>
              <a:off x="2304" y="1694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LAV</a:t>
              </a:r>
            </a:p>
          </p:txBody>
        </p:sp>
        <p:grpSp>
          <p:nvGrpSpPr>
            <p:cNvPr id="7225" name="Group 117"/>
            <p:cNvGrpSpPr>
              <a:grpSpLocks/>
            </p:cNvGrpSpPr>
            <p:nvPr/>
          </p:nvGrpSpPr>
          <p:grpSpPr bwMode="auto">
            <a:xfrm rot="5400000" flipV="1">
              <a:off x="2769" y="1187"/>
              <a:ext cx="103" cy="115"/>
              <a:chOff x="1827" y="2496"/>
              <a:chExt cx="93" cy="96"/>
            </a:xfrm>
          </p:grpSpPr>
          <p:sp>
            <p:nvSpPr>
              <p:cNvPr id="738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2" name="Line 11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26" name="Line 120"/>
            <p:cNvSpPr>
              <a:spLocks noChangeShapeType="1"/>
            </p:cNvSpPr>
            <p:nvPr/>
          </p:nvSpPr>
          <p:spPr bwMode="auto">
            <a:xfrm>
              <a:off x="2434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27" name="Line 121"/>
            <p:cNvSpPr>
              <a:spLocks noChangeShapeType="1"/>
            </p:cNvSpPr>
            <p:nvPr/>
          </p:nvSpPr>
          <p:spPr bwMode="auto">
            <a:xfrm flipH="1">
              <a:off x="2674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28" name="Line 122"/>
            <p:cNvSpPr>
              <a:spLocks noChangeShapeType="1"/>
            </p:cNvSpPr>
            <p:nvPr/>
          </p:nvSpPr>
          <p:spPr bwMode="auto">
            <a:xfrm>
              <a:off x="2530" y="326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29" name="Line 123"/>
            <p:cNvSpPr>
              <a:spLocks noChangeShapeType="1"/>
            </p:cNvSpPr>
            <p:nvPr/>
          </p:nvSpPr>
          <p:spPr bwMode="auto">
            <a:xfrm>
              <a:off x="2763" y="3120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30" name="Line 124"/>
            <p:cNvSpPr>
              <a:spLocks noChangeShapeType="1"/>
            </p:cNvSpPr>
            <p:nvPr/>
          </p:nvSpPr>
          <p:spPr bwMode="auto">
            <a:xfrm>
              <a:off x="2331" y="312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31" name="Line 125"/>
            <p:cNvSpPr>
              <a:spLocks noChangeShapeType="1"/>
            </p:cNvSpPr>
            <p:nvPr/>
          </p:nvSpPr>
          <p:spPr bwMode="auto">
            <a:xfrm>
              <a:off x="2331" y="2400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232" name="Group 126"/>
            <p:cNvGrpSpPr>
              <a:grpSpLocks/>
            </p:cNvGrpSpPr>
            <p:nvPr/>
          </p:nvGrpSpPr>
          <p:grpSpPr bwMode="auto">
            <a:xfrm rot="5400000" flipV="1">
              <a:off x="2769" y="2291"/>
              <a:ext cx="103" cy="115"/>
              <a:chOff x="1827" y="2496"/>
              <a:chExt cx="93" cy="96"/>
            </a:xfrm>
          </p:grpSpPr>
          <p:sp>
            <p:nvSpPr>
              <p:cNvPr id="737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80" name="Line 12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33" name="Group 129"/>
            <p:cNvGrpSpPr>
              <a:grpSpLocks/>
            </p:cNvGrpSpPr>
            <p:nvPr/>
          </p:nvGrpSpPr>
          <p:grpSpPr bwMode="auto">
            <a:xfrm>
              <a:off x="2640" y="1241"/>
              <a:ext cx="48" cy="96"/>
              <a:chOff x="768" y="1536"/>
              <a:chExt cx="48" cy="96"/>
            </a:xfrm>
          </p:grpSpPr>
          <p:sp>
            <p:nvSpPr>
              <p:cNvPr id="7377" name="Line 130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8" name="Line 131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34" name="Text Box 132"/>
            <p:cNvSpPr txBox="1">
              <a:spLocks noChangeArrowheads="1"/>
            </p:cNvSpPr>
            <p:nvPr/>
          </p:nvSpPr>
          <p:spPr bwMode="auto">
            <a:xfrm>
              <a:off x="2427" y="2064"/>
              <a:ext cx="4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Dining Room</a:t>
              </a:r>
            </a:p>
          </p:txBody>
        </p:sp>
        <p:sp>
          <p:nvSpPr>
            <p:cNvPr id="7235" name="Text Box 133"/>
            <p:cNvSpPr txBox="1">
              <a:spLocks noChangeArrowheads="1"/>
            </p:cNvSpPr>
            <p:nvPr/>
          </p:nvSpPr>
          <p:spPr bwMode="auto">
            <a:xfrm>
              <a:off x="2427" y="2592"/>
              <a:ext cx="4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7236" name="Text Box 134"/>
            <p:cNvSpPr txBox="1">
              <a:spLocks noChangeArrowheads="1"/>
            </p:cNvSpPr>
            <p:nvPr/>
          </p:nvSpPr>
          <p:spPr bwMode="auto">
            <a:xfrm>
              <a:off x="2427" y="1392"/>
              <a:ext cx="43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Kitchen</a:t>
              </a:r>
            </a:p>
          </p:txBody>
        </p:sp>
        <p:sp>
          <p:nvSpPr>
            <p:cNvPr id="7237" name="Line 135"/>
            <p:cNvSpPr>
              <a:spLocks noChangeShapeType="1"/>
            </p:cNvSpPr>
            <p:nvPr/>
          </p:nvSpPr>
          <p:spPr bwMode="auto">
            <a:xfrm flipV="1">
              <a:off x="3490" y="1296"/>
              <a:ext cx="7" cy="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38" name="Line 136"/>
            <p:cNvSpPr>
              <a:spLocks noChangeShapeType="1"/>
            </p:cNvSpPr>
            <p:nvPr/>
          </p:nvSpPr>
          <p:spPr bwMode="auto">
            <a:xfrm>
              <a:off x="2916" y="1872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39" name="Line 137"/>
            <p:cNvSpPr>
              <a:spLocks noChangeShapeType="1"/>
            </p:cNvSpPr>
            <p:nvPr/>
          </p:nvSpPr>
          <p:spPr bwMode="auto">
            <a:xfrm>
              <a:off x="2907" y="1296"/>
              <a:ext cx="5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240" name="Group 138"/>
            <p:cNvGrpSpPr>
              <a:grpSpLocks/>
            </p:cNvGrpSpPr>
            <p:nvPr/>
          </p:nvGrpSpPr>
          <p:grpSpPr bwMode="auto">
            <a:xfrm rot="5400000" flipV="1">
              <a:off x="3354" y="1763"/>
              <a:ext cx="103" cy="115"/>
              <a:chOff x="1827" y="2496"/>
              <a:chExt cx="93" cy="96"/>
            </a:xfrm>
          </p:grpSpPr>
          <p:sp>
            <p:nvSpPr>
              <p:cNvPr id="737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6" name="Line 14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41" name="Rectangle 141"/>
            <p:cNvSpPr>
              <a:spLocks noChangeArrowheads="1"/>
            </p:cNvSpPr>
            <p:nvPr/>
          </p:nvSpPr>
          <p:spPr bwMode="auto">
            <a:xfrm>
              <a:off x="2916" y="1680"/>
              <a:ext cx="231" cy="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7242" name="Group 142"/>
            <p:cNvGrpSpPr>
              <a:grpSpLocks/>
            </p:cNvGrpSpPr>
            <p:nvPr/>
          </p:nvGrpSpPr>
          <p:grpSpPr bwMode="auto">
            <a:xfrm flipV="1">
              <a:off x="3099" y="1680"/>
              <a:ext cx="48" cy="96"/>
              <a:chOff x="1827" y="2496"/>
              <a:chExt cx="93" cy="96"/>
            </a:xfrm>
          </p:grpSpPr>
          <p:sp>
            <p:nvSpPr>
              <p:cNvPr id="737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4" name="Line 14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43" name="Text Box 145"/>
            <p:cNvSpPr txBox="1">
              <a:spLocks noChangeArrowheads="1"/>
            </p:cNvSpPr>
            <p:nvPr/>
          </p:nvSpPr>
          <p:spPr bwMode="auto">
            <a:xfrm>
              <a:off x="2880" y="1694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LAV</a:t>
              </a:r>
            </a:p>
          </p:txBody>
        </p:sp>
        <p:grpSp>
          <p:nvGrpSpPr>
            <p:cNvPr id="7244" name="Group 146"/>
            <p:cNvGrpSpPr>
              <a:grpSpLocks/>
            </p:cNvGrpSpPr>
            <p:nvPr/>
          </p:nvGrpSpPr>
          <p:grpSpPr bwMode="auto">
            <a:xfrm rot="5400000" flipV="1">
              <a:off x="3345" y="1187"/>
              <a:ext cx="103" cy="115"/>
              <a:chOff x="1827" y="2496"/>
              <a:chExt cx="93" cy="96"/>
            </a:xfrm>
          </p:grpSpPr>
          <p:sp>
            <p:nvSpPr>
              <p:cNvPr id="737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2" name="Line 14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45" name="Line 149"/>
            <p:cNvSpPr>
              <a:spLocks noChangeShapeType="1"/>
            </p:cNvSpPr>
            <p:nvPr/>
          </p:nvSpPr>
          <p:spPr bwMode="auto">
            <a:xfrm>
              <a:off x="3010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46" name="Line 150"/>
            <p:cNvSpPr>
              <a:spLocks noChangeShapeType="1"/>
            </p:cNvSpPr>
            <p:nvPr/>
          </p:nvSpPr>
          <p:spPr bwMode="auto">
            <a:xfrm flipH="1">
              <a:off x="3250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47" name="Line 151"/>
            <p:cNvSpPr>
              <a:spLocks noChangeShapeType="1"/>
            </p:cNvSpPr>
            <p:nvPr/>
          </p:nvSpPr>
          <p:spPr bwMode="auto">
            <a:xfrm>
              <a:off x="3106" y="326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48" name="Line 152"/>
            <p:cNvSpPr>
              <a:spLocks noChangeShapeType="1"/>
            </p:cNvSpPr>
            <p:nvPr/>
          </p:nvSpPr>
          <p:spPr bwMode="auto">
            <a:xfrm>
              <a:off x="3339" y="3120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49" name="Line 153"/>
            <p:cNvSpPr>
              <a:spLocks noChangeShapeType="1"/>
            </p:cNvSpPr>
            <p:nvPr/>
          </p:nvSpPr>
          <p:spPr bwMode="auto">
            <a:xfrm>
              <a:off x="2907" y="312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50" name="Line 154"/>
            <p:cNvSpPr>
              <a:spLocks noChangeShapeType="1"/>
            </p:cNvSpPr>
            <p:nvPr/>
          </p:nvSpPr>
          <p:spPr bwMode="auto">
            <a:xfrm>
              <a:off x="2907" y="2400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251" name="Group 155"/>
            <p:cNvGrpSpPr>
              <a:grpSpLocks/>
            </p:cNvGrpSpPr>
            <p:nvPr/>
          </p:nvGrpSpPr>
          <p:grpSpPr bwMode="auto">
            <a:xfrm rot="5400000" flipV="1">
              <a:off x="3345" y="2291"/>
              <a:ext cx="103" cy="115"/>
              <a:chOff x="1827" y="2496"/>
              <a:chExt cx="93" cy="96"/>
            </a:xfrm>
          </p:grpSpPr>
          <p:sp>
            <p:nvSpPr>
              <p:cNvPr id="736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70" name="Line 15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52" name="Group 158"/>
            <p:cNvGrpSpPr>
              <a:grpSpLocks/>
            </p:cNvGrpSpPr>
            <p:nvPr/>
          </p:nvGrpSpPr>
          <p:grpSpPr bwMode="auto">
            <a:xfrm>
              <a:off x="3024" y="1241"/>
              <a:ext cx="48" cy="96"/>
              <a:chOff x="768" y="1536"/>
              <a:chExt cx="48" cy="96"/>
            </a:xfrm>
          </p:grpSpPr>
          <p:sp>
            <p:nvSpPr>
              <p:cNvPr id="7367" name="Line 159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68" name="Line 160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53" name="Text Box 161"/>
            <p:cNvSpPr txBox="1">
              <a:spLocks noChangeArrowheads="1"/>
            </p:cNvSpPr>
            <p:nvPr/>
          </p:nvSpPr>
          <p:spPr bwMode="auto">
            <a:xfrm>
              <a:off x="3003" y="2064"/>
              <a:ext cx="4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Dining Room</a:t>
              </a:r>
            </a:p>
          </p:txBody>
        </p:sp>
        <p:sp>
          <p:nvSpPr>
            <p:cNvPr id="7254" name="Text Box 162"/>
            <p:cNvSpPr txBox="1">
              <a:spLocks noChangeArrowheads="1"/>
            </p:cNvSpPr>
            <p:nvPr/>
          </p:nvSpPr>
          <p:spPr bwMode="auto">
            <a:xfrm>
              <a:off x="3003" y="2592"/>
              <a:ext cx="4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7255" name="Text Box 163"/>
            <p:cNvSpPr txBox="1">
              <a:spLocks noChangeArrowheads="1"/>
            </p:cNvSpPr>
            <p:nvPr/>
          </p:nvSpPr>
          <p:spPr bwMode="auto">
            <a:xfrm>
              <a:off x="3003" y="1392"/>
              <a:ext cx="43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Kitchen</a:t>
              </a:r>
            </a:p>
          </p:txBody>
        </p:sp>
        <p:sp>
          <p:nvSpPr>
            <p:cNvPr id="7256" name="Line 164"/>
            <p:cNvSpPr>
              <a:spLocks noChangeShapeType="1"/>
            </p:cNvSpPr>
            <p:nvPr/>
          </p:nvSpPr>
          <p:spPr bwMode="auto">
            <a:xfrm flipV="1">
              <a:off x="4066" y="1296"/>
              <a:ext cx="7" cy="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57" name="Line 165"/>
            <p:cNvSpPr>
              <a:spLocks noChangeShapeType="1"/>
            </p:cNvSpPr>
            <p:nvPr/>
          </p:nvSpPr>
          <p:spPr bwMode="auto">
            <a:xfrm>
              <a:off x="3492" y="1872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58" name="Line 166"/>
            <p:cNvSpPr>
              <a:spLocks noChangeShapeType="1"/>
            </p:cNvSpPr>
            <p:nvPr/>
          </p:nvSpPr>
          <p:spPr bwMode="auto">
            <a:xfrm>
              <a:off x="3483" y="1296"/>
              <a:ext cx="5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259" name="Group 167"/>
            <p:cNvGrpSpPr>
              <a:grpSpLocks/>
            </p:cNvGrpSpPr>
            <p:nvPr/>
          </p:nvGrpSpPr>
          <p:grpSpPr bwMode="auto">
            <a:xfrm rot="5400000" flipV="1">
              <a:off x="3930" y="1763"/>
              <a:ext cx="103" cy="115"/>
              <a:chOff x="1827" y="2496"/>
              <a:chExt cx="93" cy="96"/>
            </a:xfrm>
          </p:grpSpPr>
          <p:sp>
            <p:nvSpPr>
              <p:cNvPr id="736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66" name="Line 16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60" name="Rectangle 170"/>
            <p:cNvSpPr>
              <a:spLocks noChangeArrowheads="1"/>
            </p:cNvSpPr>
            <p:nvPr/>
          </p:nvSpPr>
          <p:spPr bwMode="auto">
            <a:xfrm>
              <a:off x="3492" y="1680"/>
              <a:ext cx="231" cy="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7261" name="Group 171"/>
            <p:cNvGrpSpPr>
              <a:grpSpLocks/>
            </p:cNvGrpSpPr>
            <p:nvPr/>
          </p:nvGrpSpPr>
          <p:grpSpPr bwMode="auto">
            <a:xfrm flipV="1">
              <a:off x="3675" y="1680"/>
              <a:ext cx="48" cy="96"/>
              <a:chOff x="1827" y="2496"/>
              <a:chExt cx="93" cy="96"/>
            </a:xfrm>
          </p:grpSpPr>
          <p:sp>
            <p:nvSpPr>
              <p:cNvPr id="736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64" name="Line 17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62" name="Text Box 174"/>
            <p:cNvSpPr txBox="1">
              <a:spLocks noChangeArrowheads="1"/>
            </p:cNvSpPr>
            <p:nvPr/>
          </p:nvSpPr>
          <p:spPr bwMode="auto">
            <a:xfrm>
              <a:off x="3456" y="1694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LAV</a:t>
              </a:r>
            </a:p>
          </p:txBody>
        </p:sp>
        <p:grpSp>
          <p:nvGrpSpPr>
            <p:cNvPr id="7263" name="Group 175"/>
            <p:cNvGrpSpPr>
              <a:grpSpLocks/>
            </p:cNvGrpSpPr>
            <p:nvPr/>
          </p:nvGrpSpPr>
          <p:grpSpPr bwMode="auto">
            <a:xfrm rot="5400000" flipV="1">
              <a:off x="3558" y="1187"/>
              <a:ext cx="103" cy="115"/>
              <a:chOff x="1827" y="2496"/>
              <a:chExt cx="93" cy="96"/>
            </a:xfrm>
          </p:grpSpPr>
          <p:sp>
            <p:nvSpPr>
              <p:cNvPr id="736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62" name="Line 17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64" name="Line 178"/>
            <p:cNvSpPr>
              <a:spLocks noChangeShapeType="1"/>
            </p:cNvSpPr>
            <p:nvPr/>
          </p:nvSpPr>
          <p:spPr bwMode="auto">
            <a:xfrm>
              <a:off x="3586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65" name="Line 179"/>
            <p:cNvSpPr>
              <a:spLocks noChangeShapeType="1"/>
            </p:cNvSpPr>
            <p:nvPr/>
          </p:nvSpPr>
          <p:spPr bwMode="auto">
            <a:xfrm flipH="1">
              <a:off x="3826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66" name="Line 180"/>
            <p:cNvSpPr>
              <a:spLocks noChangeShapeType="1"/>
            </p:cNvSpPr>
            <p:nvPr/>
          </p:nvSpPr>
          <p:spPr bwMode="auto">
            <a:xfrm>
              <a:off x="3682" y="326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67" name="Line 181"/>
            <p:cNvSpPr>
              <a:spLocks noChangeShapeType="1"/>
            </p:cNvSpPr>
            <p:nvPr/>
          </p:nvSpPr>
          <p:spPr bwMode="auto">
            <a:xfrm>
              <a:off x="3915" y="3120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68" name="Line 182"/>
            <p:cNvSpPr>
              <a:spLocks noChangeShapeType="1"/>
            </p:cNvSpPr>
            <p:nvPr/>
          </p:nvSpPr>
          <p:spPr bwMode="auto">
            <a:xfrm>
              <a:off x="3483" y="312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69" name="Line 183"/>
            <p:cNvSpPr>
              <a:spLocks noChangeShapeType="1"/>
            </p:cNvSpPr>
            <p:nvPr/>
          </p:nvSpPr>
          <p:spPr bwMode="auto">
            <a:xfrm>
              <a:off x="3483" y="2400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270" name="Group 184"/>
            <p:cNvGrpSpPr>
              <a:grpSpLocks/>
            </p:cNvGrpSpPr>
            <p:nvPr/>
          </p:nvGrpSpPr>
          <p:grpSpPr bwMode="auto">
            <a:xfrm rot="5400000" flipV="1">
              <a:off x="3921" y="2291"/>
              <a:ext cx="103" cy="115"/>
              <a:chOff x="1827" y="2496"/>
              <a:chExt cx="93" cy="96"/>
            </a:xfrm>
          </p:grpSpPr>
          <p:sp>
            <p:nvSpPr>
              <p:cNvPr id="735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60" name="Line 18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71" name="Group 187"/>
            <p:cNvGrpSpPr>
              <a:grpSpLocks/>
            </p:cNvGrpSpPr>
            <p:nvPr/>
          </p:nvGrpSpPr>
          <p:grpSpPr bwMode="auto">
            <a:xfrm>
              <a:off x="3696" y="1241"/>
              <a:ext cx="48" cy="96"/>
              <a:chOff x="768" y="1536"/>
              <a:chExt cx="48" cy="96"/>
            </a:xfrm>
          </p:grpSpPr>
          <p:sp>
            <p:nvSpPr>
              <p:cNvPr id="7357" name="Line 188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58" name="Line 189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72" name="Text Box 190"/>
            <p:cNvSpPr txBox="1">
              <a:spLocks noChangeArrowheads="1"/>
            </p:cNvSpPr>
            <p:nvPr/>
          </p:nvSpPr>
          <p:spPr bwMode="auto">
            <a:xfrm>
              <a:off x="3579" y="2064"/>
              <a:ext cx="4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Dining Room</a:t>
              </a:r>
            </a:p>
          </p:txBody>
        </p:sp>
        <p:sp>
          <p:nvSpPr>
            <p:cNvPr id="7273" name="Text Box 191"/>
            <p:cNvSpPr txBox="1">
              <a:spLocks noChangeArrowheads="1"/>
            </p:cNvSpPr>
            <p:nvPr/>
          </p:nvSpPr>
          <p:spPr bwMode="auto">
            <a:xfrm>
              <a:off x="3579" y="2592"/>
              <a:ext cx="4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7274" name="Text Box 192"/>
            <p:cNvSpPr txBox="1">
              <a:spLocks noChangeArrowheads="1"/>
            </p:cNvSpPr>
            <p:nvPr/>
          </p:nvSpPr>
          <p:spPr bwMode="auto">
            <a:xfrm>
              <a:off x="3579" y="1392"/>
              <a:ext cx="43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Kitchen</a:t>
              </a:r>
            </a:p>
          </p:txBody>
        </p:sp>
        <p:grpSp>
          <p:nvGrpSpPr>
            <p:cNvPr id="7275" name="Group 193"/>
            <p:cNvGrpSpPr>
              <a:grpSpLocks/>
            </p:cNvGrpSpPr>
            <p:nvPr/>
          </p:nvGrpSpPr>
          <p:grpSpPr bwMode="auto">
            <a:xfrm>
              <a:off x="4032" y="1193"/>
              <a:ext cx="617" cy="2071"/>
              <a:chOff x="1365" y="1488"/>
              <a:chExt cx="617" cy="2071"/>
            </a:xfrm>
          </p:grpSpPr>
          <p:sp>
            <p:nvSpPr>
              <p:cNvPr id="7328" name="Line 194"/>
              <p:cNvSpPr>
                <a:spLocks noChangeShapeType="1"/>
              </p:cNvSpPr>
              <p:nvPr/>
            </p:nvSpPr>
            <p:spPr bwMode="auto">
              <a:xfrm flipV="1">
                <a:off x="1975" y="1591"/>
                <a:ext cx="7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29" name="Line 195"/>
              <p:cNvSpPr>
                <a:spLocks noChangeShapeType="1"/>
              </p:cNvSpPr>
              <p:nvPr/>
            </p:nvSpPr>
            <p:spPr bwMode="auto">
              <a:xfrm>
                <a:off x="1401" y="2167"/>
                <a:ext cx="5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30" name="Line 196"/>
              <p:cNvSpPr>
                <a:spLocks noChangeShapeType="1"/>
              </p:cNvSpPr>
              <p:nvPr/>
            </p:nvSpPr>
            <p:spPr bwMode="auto">
              <a:xfrm>
                <a:off x="1392" y="1591"/>
                <a:ext cx="59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7331" name="Group 197"/>
              <p:cNvGrpSpPr>
                <a:grpSpLocks/>
              </p:cNvGrpSpPr>
              <p:nvPr/>
            </p:nvGrpSpPr>
            <p:grpSpPr bwMode="auto">
              <a:xfrm rot="5400000" flipV="1">
                <a:off x="1839" y="2058"/>
                <a:ext cx="103" cy="115"/>
                <a:chOff x="1827" y="2496"/>
                <a:chExt cx="93" cy="96"/>
              </a:xfrm>
            </p:grpSpPr>
            <p:sp>
              <p:nvSpPr>
                <p:cNvPr id="7355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56" name="Line 199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332" name="Rectangle 200"/>
              <p:cNvSpPr>
                <a:spLocks noChangeArrowheads="1"/>
              </p:cNvSpPr>
              <p:nvPr/>
            </p:nvSpPr>
            <p:spPr bwMode="auto">
              <a:xfrm>
                <a:off x="1401" y="1975"/>
                <a:ext cx="231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7333" name="Group 201"/>
              <p:cNvGrpSpPr>
                <a:grpSpLocks/>
              </p:cNvGrpSpPr>
              <p:nvPr/>
            </p:nvGrpSpPr>
            <p:grpSpPr bwMode="auto">
              <a:xfrm flipV="1">
                <a:off x="1584" y="1975"/>
                <a:ext cx="48" cy="96"/>
                <a:chOff x="1827" y="2496"/>
                <a:chExt cx="93" cy="96"/>
              </a:xfrm>
            </p:grpSpPr>
            <p:sp>
              <p:nvSpPr>
                <p:cNvPr id="7353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54" name="Line 203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334" name="Text Box 204"/>
              <p:cNvSpPr txBox="1">
                <a:spLocks noChangeArrowheads="1"/>
              </p:cNvSpPr>
              <p:nvPr/>
            </p:nvSpPr>
            <p:spPr bwMode="auto">
              <a:xfrm>
                <a:off x="1365" y="1989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LAV</a:t>
                </a:r>
              </a:p>
            </p:txBody>
          </p:sp>
          <p:grpSp>
            <p:nvGrpSpPr>
              <p:cNvPr id="7335" name="Group 205"/>
              <p:cNvGrpSpPr>
                <a:grpSpLocks/>
              </p:cNvGrpSpPr>
              <p:nvPr/>
            </p:nvGrpSpPr>
            <p:grpSpPr bwMode="auto">
              <a:xfrm rot="5400000" flipV="1">
                <a:off x="1830" y="1482"/>
                <a:ext cx="103" cy="115"/>
                <a:chOff x="1827" y="2496"/>
                <a:chExt cx="93" cy="96"/>
              </a:xfrm>
            </p:grpSpPr>
            <p:sp>
              <p:nvSpPr>
                <p:cNvPr id="7351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52" name="Line 20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336" name="Line 208"/>
              <p:cNvSpPr>
                <a:spLocks noChangeShapeType="1"/>
              </p:cNvSpPr>
              <p:nvPr/>
            </p:nvSpPr>
            <p:spPr bwMode="auto">
              <a:xfrm>
                <a:off x="1495" y="3415"/>
                <a:ext cx="9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37" name="Line 209"/>
              <p:cNvSpPr>
                <a:spLocks noChangeShapeType="1"/>
              </p:cNvSpPr>
              <p:nvPr/>
            </p:nvSpPr>
            <p:spPr bwMode="auto">
              <a:xfrm flipH="1">
                <a:off x="1735" y="3415"/>
                <a:ext cx="9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38" name="Line 210"/>
              <p:cNvSpPr>
                <a:spLocks noChangeShapeType="1"/>
              </p:cNvSpPr>
              <p:nvPr/>
            </p:nvSpPr>
            <p:spPr bwMode="auto">
              <a:xfrm>
                <a:off x="1591" y="3559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39" name="Line 211"/>
              <p:cNvSpPr>
                <a:spLocks noChangeShapeType="1"/>
              </p:cNvSpPr>
              <p:nvPr/>
            </p:nvSpPr>
            <p:spPr bwMode="auto">
              <a:xfrm>
                <a:off x="1824" y="3415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40" name="Line 212"/>
              <p:cNvSpPr>
                <a:spLocks noChangeShapeType="1"/>
              </p:cNvSpPr>
              <p:nvPr/>
            </p:nvSpPr>
            <p:spPr bwMode="auto">
              <a:xfrm>
                <a:off x="1392" y="3415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41" name="Line 213"/>
              <p:cNvSpPr>
                <a:spLocks noChangeShapeType="1"/>
              </p:cNvSpPr>
              <p:nvPr/>
            </p:nvSpPr>
            <p:spPr bwMode="auto">
              <a:xfrm>
                <a:off x="1392" y="2695"/>
                <a:ext cx="5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7342" name="Group 214"/>
              <p:cNvGrpSpPr>
                <a:grpSpLocks/>
              </p:cNvGrpSpPr>
              <p:nvPr/>
            </p:nvGrpSpPr>
            <p:grpSpPr bwMode="auto">
              <a:xfrm rot="5400000" flipV="1">
                <a:off x="1830" y="2586"/>
                <a:ext cx="103" cy="115"/>
                <a:chOff x="1827" y="2496"/>
                <a:chExt cx="93" cy="96"/>
              </a:xfrm>
            </p:grpSpPr>
            <p:sp>
              <p:nvSpPr>
                <p:cNvPr id="7349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50" name="Line 216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343" name="Group 217"/>
              <p:cNvGrpSpPr>
                <a:grpSpLocks/>
              </p:cNvGrpSpPr>
              <p:nvPr/>
            </p:nvGrpSpPr>
            <p:grpSpPr bwMode="auto">
              <a:xfrm>
                <a:off x="1584" y="1543"/>
                <a:ext cx="48" cy="96"/>
                <a:chOff x="768" y="1536"/>
                <a:chExt cx="48" cy="96"/>
              </a:xfrm>
            </p:grpSpPr>
            <p:sp>
              <p:nvSpPr>
                <p:cNvPr id="7347" name="Line 218"/>
                <p:cNvSpPr>
                  <a:spLocks noChangeShapeType="1"/>
                </p:cNvSpPr>
                <p:nvPr/>
              </p:nvSpPr>
              <p:spPr bwMode="auto">
                <a:xfrm>
                  <a:off x="816" y="15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48" name="Line 219"/>
                <p:cNvSpPr>
                  <a:spLocks noChangeShapeType="1"/>
                </p:cNvSpPr>
                <p:nvPr/>
              </p:nvSpPr>
              <p:spPr bwMode="auto">
                <a:xfrm>
                  <a:off x="768" y="15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344" name="Text Box 220"/>
              <p:cNvSpPr txBox="1">
                <a:spLocks noChangeArrowheads="1"/>
              </p:cNvSpPr>
              <p:nvPr/>
            </p:nvSpPr>
            <p:spPr bwMode="auto">
              <a:xfrm>
                <a:off x="1488" y="2359"/>
                <a:ext cx="43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Dining Room</a:t>
                </a:r>
              </a:p>
            </p:txBody>
          </p:sp>
          <p:sp>
            <p:nvSpPr>
              <p:cNvPr id="7345" name="Text Box 221"/>
              <p:cNvSpPr txBox="1">
                <a:spLocks noChangeArrowheads="1"/>
              </p:cNvSpPr>
              <p:nvPr/>
            </p:nvSpPr>
            <p:spPr bwMode="auto">
              <a:xfrm>
                <a:off x="1488" y="2887"/>
                <a:ext cx="43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Living Room</a:t>
                </a:r>
              </a:p>
            </p:txBody>
          </p:sp>
          <p:sp>
            <p:nvSpPr>
              <p:cNvPr id="7346" name="Text Box 222"/>
              <p:cNvSpPr txBox="1">
                <a:spLocks noChangeArrowheads="1"/>
              </p:cNvSpPr>
              <p:nvPr/>
            </p:nvSpPr>
            <p:spPr bwMode="auto">
              <a:xfrm>
                <a:off x="1488" y="1687"/>
                <a:ext cx="432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Kitchen</a:t>
                </a:r>
              </a:p>
            </p:txBody>
          </p:sp>
        </p:grpSp>
        <p:grpSp>
          <p:nvGrpSpPr>
            <p:cNvPr id="7276" name="Group 223"/>
            <p:cNvGrpSpPr>
              <a:grpSpLocks/>
            </p:cNvGrpSpPr>
            <p:nvPr/>
          </p:nvGrpSpPr>
          <p:grpSpPr bwMode="auto">
            <a:xfrm>
              <a:off x="4608" y="1193"/>
              <a:ext cx="617" cy="2071"/>
              <a:chOff x="1365" y="1488"/>
              <a:chExt cx="617" cy="2071"/>
            </a:xfrm>
          </p:grpSpPr>
          <p:sp>
            <p:nvSpPr>
              <p:cNvPr id="7299" name="Line 224"/>
              <p:cNvSpPr>
                <a:spLocks noChangeShapeType="1"/>
              </p:cNvSpPr>
              <p:nvPr/>
            </p:nvSpPr>
            <p:spPr bwMode="auto">
              <a:xfrm flipV="1">
                <a:off x="1975" y="1591"/>
                <a:ext cx="7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00" name="Line 225"/>
              <p:cNvSpPr>
                <a:spLocks noChangeShapeType="1"/>
              </p:cNvSpPr>
              <p:nvPr/>
            </p:nvSpPr>
            <p:spPr bwMode="auto">
              <a:xfrm>
                <a:off x="1401" y="2167"/>
                <a:ext cx="5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01" name="Line 226"/>
              <p:cNvSpPr>
                <a:spLocks noChangeShapeType="1"/>
              </p:cNvSpPr>
              <p:nvPr/>
            </p:nvSpPr>
            <p:spPr bwMode="auto">
              <a:xfrm>
                <a:off x="1392" y="1591"/>
                <a:ext cx="59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7302" name="Group 227"/>
              <p:cNvGrpSpPr>
                <a:grpSpLocks/>
              </p:cNvGrpSpPr>
              <p:nvPr/>
            </p:nvGrpSpPr>
            <p:grpSpPr bwMode="auto">
              <a:xfrm rot="5400000" flipV="1">
                <a:off x="1839" y="2058"/>
                <a:ext cx="103" cy="115"/>
                <a:chOff x="1827" y="2496"/>
                <a:chExt cx="93" cy="96"/>
              </a:xfrm>
            </p:grpSpPr>
            <p:sp>
              <p:nvSpPr>
                <p:cNvPr id="7326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27" name="Line 229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303" name="Rectangle 230"/>
              <p:cNvSpPr>
                <a:spLocks noChangeArrowheads="1"/>
              </p:cNvSpPr>
              <p:nvPr/>
            </p:nvSpPr>
            <p:spPr bwMode="auto">
              <a:xfrm>
                <a:off x="1401" y="1975"/>
                <a:ext cx="231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7304" name="Group 231"/>
              <p:cNvGrpSpPr>
                <a:grpSpLocks/>
              </p:cNvGrpSpPr>
              <p:nvPr/>
            </p:nvGrpSpPr>
            <p:grpSpPr bwMode="auto">
              <a:xfrm flipV="1">
                <a:off x="1584" y="1975"/>
                <a:ext cx="48" cy="96"/>
                <a:chOff x="1827" y="2496"/>
                <a:chExt cx="93" cy="96"/>
              </a:xfrm>
            </p:grpSpPr>
            <p:sp>
              <p:nvSpPr>
                <p:cNvPr id="732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25" name="Line 233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305" name="Text Box 234"/>
              <p:cNvSpPr txBox="1">
                <a:spLocks noChangeArrowheads="1"/>
              </p:cNvSpPr>
              <p:nvPr/>
            </p:nvSpPr>
            <p:spPr bwMode="auto">
              <a:xfrm>
                <a:off x="1365" y="1989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LAV</a:t>
                </a:r>
              </a:p>
            </p:txBody>
          </p:sp>
          <p:grpSp>
            <p:nvGrpSpPr>
              <p:cNvPr id="7306" name="Group 235"/>
              <p:cNvGrpSpPr>
                <a:grpSpLocks/>
              </p:cNvGrpSpPr>
              <p:nvPr/>
            </p:nvGrpSpPr>
            <p:grpSpPr bwMode="auto">
              <a:xfrm rot="5400000" flipV="1">
                <a:off x="1830" y="1482"/>
                <a:ext cx="103" cy="115"/>
                <a:chOff x="1827" y="2496"/>
                <a:chExt cx="93" cy="96"/>
              </a:xfrm>
            </p:grpSpPr>
            <p:sp>
              <p:nvSpPr>
                <p:cNvPr id="7322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23" name="Line 23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307" name="Line 238"/>
              <p:cNvSpPr>
                <a:spLocks noChangeShapeType="1"/>
              </p:cNvSpPr>
              <p:nvPr/>
            </p:nvSpPr>
            <p:spPr bwMode="auto">
              <a:xfrm>
                <a:off x="1495" y="3415"/>
                <a:ext cx="9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08" name="Line 239"/>
              <p:cNvSpPr>
                <a:spLocks noChangeShapeType="1"/>
              </p:cNvSpPr>
              <p:nvPr/>
            </p:nvSpPr>
            <p:spPr bwMode="auto">
              <a:xfrm flipH="1">
                <a:off x="1735" y="3415"/>
                <a:ext cx="9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09" name="Line 240"/>
              <p:cNvSpPr>
                <a:spLocks noChangeShapeType="1"/>
              </p:cNvSpPr>
              <p:nvPr/>
            </p:nvSpPr>
            <p:spPr bwMode="auto">
              <a:xfrm>
                <a:off x="1591" y="3559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10" name="Line 241"/>
              <p:cNvSpPr>
                <a:spLocks noChangeShapeType="1"/>
              </p:cNvSpPr>
              <p:nvPr/>
            </p:nvSpPr>
            <p:spPr bwMode="auto">
              <a:xfrm>
                <a:off x="1824" y="3415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11" name="Line 242"/>
              <p:cNvSpPr>
                <a:spLocks noChangeShapeType="1"/>
              </p:cNvSpPr>
              <p:nvPr/>
            </p:nvSpPr>
            <p:spPr bwMode="auto">
              <a:xfrm>
                <a:off x="1392" y="3415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12" name="Line 243"/>
              <p:cNvSpPr>
                <a:spLocks noChangeShapeType="1"/>
              </p:cNvSpPr>
              <p:nvPr/>
            </p:nvSpPr>
            <p:spPr bwMode="auto">
              <a:xfrm>
                <a:off x="1392" y="2695"/>
                <a:ext cx="5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7313" name="Group 244"/>
              <p:cNvGrpSpPr>
                <a:grpSpLocks/>
              </p:cNvGrpSpPr>
              <p:nvPr/>
            </p:nvGrpSpPr>
            <p:grpSpPr bwMode="auto">
              <a:xfrm rot="5400000" flipV="1">
                <a:off x="1830" y="2586"/>
                <a:ext cx="103" cy="115"/>
                <a:chOff x="1827" y="2496"/>
                <a:chExt cx="93" cy="96"/>
              </a:xfrm>
            </p:grpSpPr>
            <p:sp>
              <p:nvSpPr>
                <p:cNvPr id="7320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21" name="Line 246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7314" name="Group 247"/>
              <p:cNvGrpSpPr>
                <a:grpSpLocks/>
              </p:cNvGrpSpPr>
              <p:nvPr/>
            </p:nvGrpSpPr>
            <p:grpSpPr bwMode="auto">
              <a:xfrm>
                <a:off x="1584" y="1543"/>
                <a:ext cx="48" cy="96"/>
                <a:chOff x="768" y="1536"/>
                <a:chExt cx="48" cy="96"/>
              </a:xfrm>
            </p:grpSpPr>
            <p:sp>
              <p:nvSpPr>
                <p:cNvPr id="7318" name="Line 248"/>
                <p:cNvSpPr>
                  <a:spLocks noChangeShapeType="1"/>
                </p:cNvSpPr>
                <p:nvPr/>
              </p:nvSpPr>
              <p:spPr bwMode="auto">
                <a:xfrm>
                  <a:off x="816" y="15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19" name="Line 249"/>
                <p:cNvSpPr>
                  <a:spLocks noChangeShapeType="1"/>
                </p:cNvSpPr>
                <p:nvPr/>
              </p:nvSpPr>
              <p:spPr bwMode="auto">
                <a:xfrm>
                  <a:off x="768" y="15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7315" name="Text Box 250"/>
              <p:cNvSpPr txBox="1">
                <a:spLocks noChangeArrowheads="1"/>
              </p:cNvSpPr>
              <p:nvPr/>
            </p:nvSpPr>
            <p:spPr bwMode="auto">
              <a:xfrm>
                <a:off x="1488" y="2359"/>
                <a:ext cx="43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Dining Room</a:t>
                </a:r>
              </a:p>
            </p:txBody>
          </p:sp>
          <p:sp>
            <p:nvSpPr>
              <p:cNvPr id="7316" name="Text Box 251"/>
              <p:cNvSpPr txBox="1">
                <a:spLocks noChangeArrowheads="1"/>
              </p:cNvSpPr>
              <p:nvPr/>
            </p:nvSpPr>
            <p:spPr bwMode="auto">
              <a:xfrm>
                <a:off x="1488" y="2887"/>
                <a:ext cx="43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Living Room</a:t>
                </a:r>
              </a:p>
            </p:txBody>
          </p:sp>
          <p:sp>
            <p:nvSpPr>
              <p:cNvPr id="7317" name="Text Box 252"/>
              <p:cNvSpPr txBox="1">
                <a:spLocks noChangeArrowheads="1"/>
              </p:cNvSpPr>
              <p:nvPr/>
            </p:nvSpPr>
            <p:spPr bwMode="auto">
              <a:xfrm>
                <a:off x="1488" y="1687"/>
                <a:ext cx="432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Kitchen</a:t>
                </a:r>
              </a:p>
            </p:txBody>
          </p:sp>
        </p:grpSp>
        <p:grpSp>
          <p:nvGrpSpPr>
            <p:cNvPr id="7277" name="Group 253"/>
            <p:cNvGrpSpPr>
              <a:grpSpLocks/>
            </p:cNvGrpSpPr>
            <p:nvPr/>
          </p:nvGrpSpPr>
          <p:grpSpPr bwMode="auto">
            <a:xfrm>
              <a:off x="2160" y="1241"/>
              <a:ext cx="48" cy="96"/>
              <a:chOff x="768" y="1536"/>
              <a:chExt cx="48" cy="96"/>
            </a:xfrm>
          </p:grpSpPr>
          <p:sp>
            <p:nvSpPr>
              <p:cNvPr id="7297" name="Line 254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98" name="Line 255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78" name="Group 256"/>
            <p:cNvGrpSpPr>
              <a:grpSpLocks/>
            </p:cNvGrpSpPr>
            <p:nvPr/>
          </p:nvGrpSpPr>
          <p:grpSpPr bwMode="auto">
            <a:xfrm>
              <a:off x="2496" y="1241"/>
              <a:ext cx="48" cy="96"/>
              <a:chOff x="768" y="1536"/>
              <a:chExt cx="48" cy="96"/>
            </a:xfrm>
          </p:grpSpPr>
          <p:sp>
            <p:nvSpPr>
              <p:cNvPr id="7295" name="Line 257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96" name="Line 258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79" name="Group 259"/>
            <p:cNvGrpSpPr>
              <a:grpSpLocks/>
            </p:cNvGrpSpPr>
            <p:nvPr/>
          </p:nvGrpSpPr>
          <p:grpSpPr bwMode="auto">
            <a:xfrm>
              <a:off x="3168" y="1241"/>
              <a:ext cx="48" cy="96"/>
              <a:chOff x="768" y="1536"/>
              <a:chExt cx="48" cy="96"/>
            </a:xfrm>
          </p:grpSpPr>
          <p:sp>
            <p:nvSpPr>
              <p:cNvPr id="7293" name="Line 260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94" name="Line 261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80" name="Line 262"/>
            <p:cNvSpPr>
              <a:spLocks noChangeShapeType="1"/>
            </p:cNvSpPr>
            <p:nvPr/>
          </p:nvSpPr>
          <p:spPr bwMode="auto">
            <a:xfrm>
              <a:off x="3984" y="1241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81" name="Line 263"/>
            <p:cNvSpPr>
              <a:spLocks noChangeShapeType="1"/>
            </p:cNvSpPr>
            <p:nvPr/>
          </p:nvSpPr>
          <p:spPr bwMode="auto">
            <a:xfrm>
              <a:off x="3840" y="1241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82" name="Text Box 264"/>
            <p:cNvSpPr txBox="1">
              <a:spLocks noChangeArrowheads="1"/>
            </p:cNvSpPr>
            <p:nvPr/>
          </p:nvSpPr>
          <p:spPr bwMode="auto">
            <a:xfrm>
              <a:off x="2448" y="3552"/>
              <a:ext cx="91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Second Floor</a:t>
              </a:r>
            </a:p>
          </p:txBody>
        </p:sp>
        <p:sp>
          <p:nvSpPr>
            <p:cNvPr id="7283" name="Text Box 265"/>
            <p:cNvSpPr txBox="1">
              <a:spLocks noChangeArrowheads="1"/>
            </p:cNvSpPr>
            <p:nvPr/>
          </p:nvSpPr>
          <p:spPr bwMode="auto">
            <a:xfrm>
              <a:off x="1248" y="3456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7284" name="Text Box 266"/>
            <p:cNvSpPr txBox="1">
              <a:spLocks noChangeArrowheads="1"/>
            </p:cNvSpPr>
            <p:nvPr/>
          </p:nvSpPr>
          <p:spPr bwMode="auto">
            <a:xfrm>
              <a:off x="624" y="2880"/>
              <a:ext cx="541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B-1</a:t>
              </a:r>
            </a:p>
          </p:txBody>
        </p:sp>
        <p:sp>
          <p:nvSpPr>
            <p:cNvPr id="7285" name="Text Box 267"/>
            <p:cNvSpPr txBox="1">
              <a:spLocks noChangeArrowheads="1"/>
            </p:cNvSpPr>
            <p:nvPr/>
          </p:nvSpPr>
          <p:spPr bwMode="auto">
            <a:xfrm>
              <a:off x="1248" y="864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7286" name="Text Box 268"/>
            <p:cNvSpPr txBox="1">
              <a:spLocks noChangeArrowheads="1"/>
            </p:cNvSpPr>
            <p:nvPr/>
          </p:nvSpPr>
          <p:spPr bwMode="auto">
            <a:xfrm>
              <a:off x="1776" y="2880"/>
              <a:ext cx="547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D-1</a:t>
              </a:r>
            </a:p>
          </p:txBody>
        </p:sp>
        <p:sp>
          <p:nvSpPr>
            <p:cNvPr id="7287" name="Text Box 269"/>
            <p:cNvSpPr txBox="1">
              <a:spLocks noChangeArrowheads="1"/>
            </p:cNvSpPr>
            <p:nvPr/>
          </p:nvSpPr>
          <p:spPr bwMode="auto">
            <a:xfrm>
              <a:off x="1296" y="2544"/>
              <a:ext cx="392" cy="350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Fire </a:t>
              </a:r>
            </a:p>
            <a:p>
              <a:r>
                <a:rPr lang="en-US" sz="1400" b="1" dirty="0"/>
                <a:t>Bldg.</a:t>
              </a:r>
            </a:p>
          </p:txBody>
        </p:sp>
        <p:sp>
          <p:nvSpPr>
            <p:cNvPr id="7288" name="Text Box 270"/>
            <p:cNvSpPr txBox="1">
              <a:spLocks noChangeArrowheads="1"/>
            </p:cNvSpPr>
            <p:nvPr/>
          </p:nvSpPr>
          <p:spPr bwMode="auto">
            <a:xfrm>
              <a:off x="1200" y="1920"/>
              <a:ext cx="5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dirty="0"/>
            </a:p>
          </p:txBody>
        </p:sp>
        <p:sp>
          <p:nvSpPr>
            <p:cNvPr id="7289" name="Text Box 271"/>
            <p:cNvSpPr txBox="1">
              <a:spLocks noChangeArrowheads="1"/>
            </p:cNvSpPr>
            <p:nvPr/>
          </p:nvSpPr>
          <p:spPr bwMode="auto">
            <a:xfrm>
              <a:off x="1200" y="1872"/>
              <a:ext cx="576" cy="566"/>
            </a:xfrm>
            <a:prstGeom prst="rect">
              <a:avLst/>
            </a:prstGeom>
            <a:solidFill>
              <a:srgbClr val="FF33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Dining Room </a:t>
              </a:r>
            </a:p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Fire Location</a:t>
              </a:r>
            </a:p>
            <a:p>
              <a:endParaRPr lang="en-US" sz="800" b="1" dirty="0"/>
            </a:p>
          </p:txBody>
        </p:sp>
        <p:sp>
          <p:nvSpPr>
            <p:cNvPr id="7290" name="Text Box 272"/>
            <p:cNvSpPr txBox="1">
              <a:spLocks noChangeArrowheads="1"/>
            </p:cNvSpPr>
            <p:nvPr/>
          </p:nvSpPr>
          <p:spPr bwMode="auto">
            <a:xfrm>
              <a:off x="2352" y="2880"/>
              <a:ext cx="547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D-2</a:t>
              </a:r>
            </a:p>
          </p:txBody>
        </p:sp>
        <p:sp>
          <p:nvSpPr>
            <p:cNvPr id="7291" name="Text Box 273"/>
            <p:cNvSpPr txBox="1">
              <a:spLocks noChangeArrowheads="1"/>
            </p:cNvSpPr>
            <p:nvPr/>
          </p:nvSpPr>
          <p:spPr bwMode="auto">
            <a:xfrm>
              <a:off x="5306" y="2352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7292" name="Text Box 274"/>
            <p:cNvSpPr txBox="1">
              <a:spLocks noChangeArrowheads="1"/>
            </p:cNvSpPr>
            <p:nvPr/>
          </p:nvSpPr>
          <p:spPr bwMode="auto">
            <a:xfrm>
              <a:off x="96" y="2352"/>
              <a:ext cx="448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5433C78D-727C-47DA-A4E3-A7BD0B60D322}" type="slidenum">
              <a:rPr lang="en-US"/>
              <a:pPr>
                <a:defRPr/>
              </a:pPr>
              <a:t>117</a:t>
            </a:fld>
            <a:endParaRPr lang="en-US" dirty="0"/>
          </a:p>
        </p:txBody>
      </p:sp>
      <p:sp>
        <p:nvSpPr>
          <p:cNvPr id="8195" name="Rectangle 291"/>
          <p:cNvSpPr>
            <a:spLocks noChangeArrowheads="1"/>
          </p:cNvSpPr>
          <p:nvPr/>
        </p:nvSpPr>
        <p:spPr bwMode="auto">
          <a:xfrm>
            <a:off x="0" y="0"/>
            <a:ext cx="9144000" cy="6400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8196" name="Group 292"/>
          <p:cNvGrpSpPr>
            <a:grpSpLocks/>
          </p:cNvGrpSpPr>
          <p:nvPr/>
        </p:nvGrpSpPr>
        <p:grpSpPr bwMode="auto">
          <a:xfrm>
            <a:off x="152400" y="762000"/>
            <a:ext cx="8991600" cy="4800600"/>
            <a:chOff x="96" y="864"/>
            <a:chExt cx="5664" cy="3024"/>
          </a:xfrm>
        </p:grpSpPr>
        <p:grpSp>
          <p:nvGrpSpPr>
            <p:cNvPr id="8197" name="Group 2"/>
            <p:cNvGrpSpPr>
              <a:grpSpLocks/>
            </p:cNvGrpSpPr>
            <p:nvPr/>
          </p:nvGrpSpPr>
          <p:grpSpPr bwMode="auto">
            <a:xfrm>
              <a:off x="4704" y="1193"/>
              <a:ext cx="480" cy="96"/>
              <a:chOff x="3600" y="624"/>
              <a:chExt cx="624" cy="96"/>
            </a:xfrm>
          </p:grpSpPr>
          <p:sp>
            <p:nvSpPr>
              <p:cNvPr id="8467" name="Rectangle 3"/>
              <p:cNvSpPr>
                <a:spLocks noChangeArrowheads="1"/>
              </p:cNvSpPr>
              <p:nvPr/>
            </p:nvSpPr>
            <p:spPr bwMode="auto">
              <a:xfrm>
                <a:off x="3600" y="624"/>
                <a:ext cx="624" cy="9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8468" name="Group 4"/>
              <p:cNvGrpSpPr>
                <a:grpSpLocks/>
              </p:cNvGrpSpPr>
              <p:nvPr/>
            </p:nvGrpSpPr>
            <p:grpSpPr bwMode="auto">
              <a:xfrm>
                <a:off x="3648" y="624"/>
                <a:ext cx="48" cy="96"/>
                <a:chOff x="768" y="1536"/>
                <a:chExt cx="48" cy="96"/>
              </a:xfrm>
            </p:grpSpPr>
            <p:sp>
              <p:nvSpPr>
                <p:cNvPr id="8484" name="Line 5"/>
                <p:cNvSpPr>
                  <a:spLocks noChangeShapeType="1"/>
                </p:cNvSpPr>
                <p:nvPr/>
              </p:nvSpPr>
              <p:spPr bwMode="auto">
                <a:xfrm>
                  <a:off x="816" y="15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485" name="Line 6"/>
                <p:cNvSpPr>
                  <a:spLocks noChangeShapeType="1"/>
                </p:cNvSpPr>
                <p:nvPr/>
              </p:nvSpPr>
              <p:spPr bwMode="auto">
                <a:xfrm>
                  <a:off x="768" y="15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469" name="Group 7"/>
              <p:cNvGrpSpPr>
                <a:grpSpLocks/>
              </p:cNvGrpSpPr>
              <p:nvPr/>
            </p:nvGrpSpPr>
            <p:grpSpPr bwMode="auto">
              <a:xfrm>
                <a:off x="3744" y="624"/>
                <a:ext cx="48" cy="96"/>
                <a:chOff x="768" y="1536"/>
                <a:chExt cx="48" cy="96"/>
              </a:xfrm>
            </p:grpSpPr>
            <p:sp>
              <p:nvSpPr>
                <p:cNvPr id="8482" name="Line 8"/>
                <p:cNvSpPr>
                  <a:spLocks noChangeShapeType="1"/>
                </p:cNvSpPr>
                <p:nvPr/>
              </p:nvSpPr>
              <p:spPr bwMode="auto">
                <a:xfrm>
                  <a:off x="816" y="15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483" name="Line 9"/>
                <p:cNvSpPr>
                  <a:spLocks noChangeShapeType="1"/>
                </p:cNvSpPr>
                <p:nvPr/>
              </p:nvSpPr>
              <p:spPr bwMode="auto">
                <a:xfrm>
                  <a:off x="768" y="15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470" name="Group 10"/>
              <p:cNvGrpSpPr>
                <a:grpSpLocks/>
              </p:cNvGrpSpPr>
              <p:nvPr/>
            </p:nvGrpSpPr>
            <p:grpSpPr bwMode="auto">
              <a:xfrm>
                <a:off x="3840" y="624"/>
                <a:ext cx="48" cy="96"/>
                <a:chOff x="768" y="1536"/>
                <a:chExt cx="48" cy="96"/>
              </a:xfrm>
            </p:grpSpPr>
            <p:sp>
              <p:nvSpPr>
                <p:cNvPr id="8480" name="Line 11"/>
                <p:cNvSpPr>
                  <a:spLocks noChangeShapeType="1"/>
                </p:cNvSpPr>
                <p:nvPr/>
              </p:nvSpPr>
              <p:spPr bwMode="auto">
                <a:xfrm>
                  <a:off x="816" y="15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481" name="Line 12"/>
                <p:cNvSpPr>
                  <a:spLocks noChangeShapeType="1"/>
                </p:cNvSpPr>
                <p:nvPr/>
              </p:nvSpPr>
              <p:spPr bwMode="auto">
                <a:xfrm>
                  <a:off x="768" y="15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471" name="Group 13"/>
              <p:cNvGrpSpPr>
                <a:grpSpLocks/>
              </p:cNvGrpSpPr>
              <p:nvPr/>
            </p:nvGrpSpPr>
            <p:grpSpPr bwMode="auto">
              <a:xfrm>
                <a:off x="3936" y="624"/>
                <a:ext cx="48" cy="96"/>
                <a:chOff x="768" y="1536"/>
                <a:chExt cx="48" cy="96"/>
              </a:xfrm>
            </p:grpSpPr>
            <p:sp>
              <p:nvSpPr>
                <p:cNvPr id="8478" name="Line 14"/>
                <p:cNvSpPr>
                  <a:spLocks noChangeShapeType="1"/>
                </p:cNvSpPr>
                <p:nvPr/>
              </p:nvSpPr>
              <p:spPr bwMode="auto">
                <a:xfrm>
                  <a:off x="816" y="15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479" name="Line 15"/>
                <p:cNvSpPr>
                  <a:spLocks noChangeShapeType="1"/>
                </p:cNvSpPr>
                <p:nvPr/>
              </p:nvSpPr>
              <p:spPr bwMode="auto">
                <a:xfrm>
                  <a:off x="768" y="15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472" name="Group 16"/>
              <p:cNvGrpSpPr>
                <a:grpSpLocks/>
              </p:cNvGrpSpPr>
              <p:nvPr/>
            </p:nvGrpSpPr>
            <p:grpSpPr bwMode="auto">
              <a:xfrm>
                <a:off x="4032" y="624"/>
                <a:ext cx="48" cy="96"/>
                <a:chOff x="768" y="1536"/>
                <a:chExt cx="48" cy="96"/>
              </a:xfrm>
            </p:grpSpPr>
            <p:sp>
              <p:nvSpPr>
                <p:cNvPr id="8476" name="Line 17"/>
                <p:cNvSpPr>
                  <a:spLocks noChangeShapeType="1"/>
                </p:cNvSpPr>
                <p:nvPr/>
              </p:nvSpPr>
              <p:spPr bwMode="auto">
                <a:xfrm>
                  <a:off x="816" y="15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477" name="Line 18"/>
                <p:cNvSpPr>
                  <a:spLocks noChangeShapeType="1"/>
                </p:cNvSpPr>
                <p:nvPr/>
              </p:nvSpPr>
              <p:spPr bwMode="auto">
                <a:xfrm>
                  <a:off x="768" y="15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8473" name="Group 19"/>
              <p:cNvGrpSpPr>
                <a:grpSpLocks/>
              </p:cNvGrpSpPr>
              <p:nvPr/>
            </p:nvGrpSpPr>
            <p:grpSpPr bwMode="auto">
              <a:xfrm>
                <a:off x="4128" y="624"/>
                <a:ext cx="48" cy="96"/>
                <a:chOff x="768" y="1536"/>
                <a:chExt cx="48" cy="96"/>
              </a:xfrm>
            </p:grpSpPr>
            <p:sp>
              <p:nvSpPr>
                <p:cNvPr id="8474" name="Line 20"/>
                <p:cNvSpPr>
                  <a:spLocks noChangeShapeType="1"/>
                </p:cNvSpPr>
                <p:nvPr/>
              </p:nvSpPr>
              <p:spPr bwMode="auto">
                <a:xfrm>
                  <a:off x="816" y="15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8475" name="Line 21"/>
                <p:cNvSpPr>
                  <a:spLocks noChangeShapeType="1"/>
                </p:cNvSpPr>
                <p:nvPr/>
              </p:nvSpPr>
              <p:spPr bwMode="auto">
                <a:xfrm>
                  <a:off x="768" y="15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8198" name="Line 22"/>
            <p:cNvSpPr>
              <a:spLocks noChangeShapeType="1"/>
            </p:cNvSpPr>
            <p:nvPr/>
          </p:nvSpPr>
          <p:spPr bwMode="auto">
            <a:xfrm flipV="1">
              <a:off x="1166" y="1296"/>
              <a:ext cx="7" cy="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99" name="Line 23"/>
            <p:cNvSpPr>
              <a:spLocks noChangeShapeType="1"/>
            </p:cNvSpPr>
            <p:nvPr/>
          </p:nvSpPr>
          <p:spPr bwMode="auto">
            <a:xfrm>
              <a:off x="592" y="1872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0" name="Line 24"/>
            <p:cNvSpPr>
              <a:spLocks noChangeShapeType="1"/>
            </p:cNvSpPr>
            <p:nvPr/>
          </p:nvSpPr>
          <p:spPr bwMode="auto">
            <a:xfrm>
              <a:off x="583" y="1296"/>
              <a:ext cx="5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201" name="Group 25"/>
            <p:cNvGrpSpPr>
              <a:grpSpLocks/>
            </p:cNvGrpSpPr>
            <p:nvPr/>
          </p:nvGrpSpPr>
          <p:grpSpPr bwMode="auto">
            <a:xfrm rot="5400000" flipV="1">
              <a:off x="1030" y="1763"/>
              <a:ext cx="103" cy="115"/>
              <a:chOff x="1827" y="2496"/>
              <a:chExt cx="93" cy="96"/>
            </a:xfrm>
          </p:grpSpPr>
          <p:sp>
            <p:nvSpPr>
              <p:cNvPr id="846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66" name="Line 2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02" name="Rectangle 28"/>
            <p:cNvSpPr>
              <a:spLocks noChangeArrowheads="1"/>
            </p:cNvSpPr>
            <p:nvPr/>
          </p:nvSpPr>
          <p:spPr bwMode="auto">
            <a:xfrm>
              <a:off x="592" y="1680"/>
              <a:ext cx="231" cy="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8203" name="Group 29"/>
            <p:cNvGrpSpPr>
              <a:grpSpLocks/>
            </p:cNvGrpSpPr>
            <p:nvPr/>
          </p:nvGrpSpPr>
          <p:grpSpPr bwMode="auto">
            <a:xfrm flipV="1">
              <a:off x="775" y="1680"/>
              <a:ext cx="48" cy="96"/>
              <a:chOff x="1827" y="2496"/>
              <a:chExt cx="93" cy="96"/>
            </a:xfrm>
          </p:grpSpPr>
          <p:sp>
            <p:nvSpPr>
              <p:cNvPr id="846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64" name="Line 3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04" name="Text Box 32"/>
            <p:cNvSpPr txBox="1">
              <a:spLocks noChangeArrowheads="1"/>
            </p:cNvSpPr>
            <p:nvPr/>
          </p:nvSpPr>
          <p:spPr bwMode="auto">
            <a:xfrm>
              <a:off x="556" y="1694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LAV</a:t>
              </a:r>
            </a:p>
          </p:txBody>
        </p:sp>
        <p:sp>
          <p:nvSpPr>
            <p:cNvPr id="8205" name="Line 33"/>
            <p:cNvSpPr>
              <a:spLocks noChangeShapeType="1"/>
            </p:cNvSpPr>
            <p:nvPr/>
          </p:nvSpPr>
          <p:spPr bwMode="auto">
            <a:xfrm>
              <a:off x="583" y="1296"/>
              <a:ext cx="0" cy="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6" name="Line 34"/>
            <p:cNvSpPr>
              <a:spLocks noChangeShapeType="1"/>
            </p:cNvSpPr>
            <p:nvPr/>
          </p:nvSpPr>
          <p:spPr bwMode="auto">
            <a:xfrm>
              <a:off x="686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7" name="Line 35"/>
            <p:cNvSpPr>
              <a:spLocks noChangeShapeType="1"/>
            </p:cNvSpPr>
            <p:nvPr/>
          </p:nvSpPr>
          <p:spPr bwMode="auto">
            <a:xfrm flipH="1">
              <a:off x="926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8" name="Line 36"/>
            <p:cNvSpPr>
              <a:spLocks noChangeShapeType="1"/>
            </p:cNvSpPr>
            <p:nvPr/>
          </p:nvSpPr>
          <p:spPr bwMode="auto">
            <a:xfrm>
              <a:off x="782" y="326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9" name="Line 37"/>
            <p:cNvSpPr>
              <a:spLocks noChangeShapeType="1"/>
            </p:cNvSpPr>
            <p:nvPr/>
          </p:nvSpPr>
          <p:spPr bwMode="auto">
            <a:xfrm>
              <a:off x="1015" y="3120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10" name="Line 38"/>
            <p:cNvSpPr>
              <a:spLocks noChangeShapeType="1"/>
            </p:cNvSpPr>
            <p:nvPr/>
          </p:nvSpPr>
          <p:spPr bwMode="auto">
            <a:xfrm>
              <a:off x="583" y="312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11" name="Line 39"/>
            <p:cNvSpPr>
              <a:spLocks noChangeShapeType="1"/>
            </p:cNvSpPr>
            <p:nvPr/>
          </p:nvSpPr>
          <p:spPr bwMode="auto">
            <a:xfrm>
              <a:off x="583" y="2400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212" name="Group 40"/>
            <p:cNvGrpSpPr>
              <a:grpSpLocks/>
            </p:cNvGrpSpPr>
            <p:nvPr/>
          </p:nvGrpSpPr>
          <p:grpSpPr bwMode="auto">
            <a:xfrm rot="5400000" flipV="1">
              <a:off x="1021" y="2291"/>
              <a:ext cx="103" cy="115"/>
              <a:chOff x="1827" y="2496"/>
              <a:chExt cx="93" cy="96"/>
            </a:xfrm>
          </p:grpSpPr>
          <p:sp>
            <p:nvSpPr>
              <p:cNvPr id="846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62" name="Line 4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13" name="Group 43"/>
            <p:cNvGrpSpPr>
              <a:grpSpLocks/>
            </p:cNvGrpSpPr>
            <p:nvPr/>
          </p:nvGrpSpPr>
          <p:grpSpPr bwMode="auto">
            <a:xfrm>
              <a:off x="960" y="1241"/>
              <a:ext cx="48" cy="96"/>
              <a:chOff x="768" y="1536"/>
              <a:chExt cx="48" cy="96"/>
            </a:xfrm>
          </p:grpSpPr>
          <p:sp>
            <p:nvSpPr>
              <p:cNvPr id="8459" name="Line 44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60" name="Line 45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14" name="Group 46"/>
            <p:cNvGrpSpPr>
              <a:grpSpLocks/>
            </p:cNvGrpSpPr>
            <p:nvPr/>
          </p:nvGrpSpPr>
          <p:grpSpPr bwMode="auto">
            <a:xfrm rot="5400000">
              <a:off x="559" y="1392"/>
              <a:ext cx="48" cy="96"/>
              <a:chOff x="768" y="1536"/>
              <a:chExt cx="48" cy="96"/>
            </a:xfrm>
          </p:grpSpPr>
          <p:sp>
            <p:nvSpPr>
              <p:cNvPr id="8457" name="Line 47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58" name="Line 48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15" name="Group 49"/>
            <p:cNvGrpSpPr>
              <a:grpSpLocks/>
            </p:cNvGrpSpPr>
            <p:nvPr/>
          </p:nvGrpSpPr>
          <p:grpSpPr bwMode="auto">
            <a:xfrm rot="5400000">
              <a:off x="559" y="1704"/>
              <a:ext cx="48" cy="96"/>
              <a:chOff x="768" y="1536"/>
              <a:chExt cx="48" cy="96"/>
            </a:xfrm>
          </p:grpSpPr>
          <p:sp>
            <p:nvSpPr>
              <p:cNvPr id="8455" name="Line 50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56" name="Line 51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16" name="Group 52"/>
            <p:cNvGrpSpPr>
              <a:grpSpLocks/>
            </p:cNvGrpSpPr>
            <p:nvPr/>
          </p:nvGrpSpPr>
          <p:grpSpPr bwMode="auto">
            <a:xfrm rot="5400000">
              <a:off x="559" y="1992"/>
              <a:ext cx="48" cy="96"/>
              <a:chOff x="768" y="1536"/>
              <a:chExt cx="48" cy="96"/>
            </a:xfrm>
          </p:grpSpPr>
          <p:sp>
            <p:nvSpPr>
              <p:cNvPr id="8453" name="Line 53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54" name="Line 54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17" name="Group 55"/>
            <p:cNvGrpSpPr>
              <a:grpSpLocks/>
            </p:cNvGrpSpPr>
            <p:nvPr/>
          </p:nvGrpSpPr>
          <p:grpSpPr bwMode="auto">
            <a:xfrm rot="5400000">
              <a:off x="559" y="2136"/>
              <a:ext cx="48" cy="96"/>
              <a:chOff x="768" y="1536"/>
              <a:chExt cx="48" cy="96"/>
            </a:xfrm>
          </p:grpSpPr>
          <p:sp>
            <p:nvSpPr>
              <p:cNvPr id="8451" name="Line 56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52" name="Line 57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18" name="Group 58"/>
            <p:cNvGrpSpPr>
              <a:grpSpLocks/>
            </p:cNvGrpSpPr>
            <p:nvPr/>
          </p:nvGrpSpPr>
          <p:grpSpPr bwMode="auto">
            <a:xfrm rot="5400000">
              <a:off x="559" y="2856"/>
              <a:ext cx="48" cy="96"/>
              <a:chOff x="768" y="1536"/>
              <a:chExt cx="48" cy="96"/>
            </a:xfrm>
          </p:grpSpPr>
          <p:sp>
            <p:nvSpPr>
              <p:cNvPr id="8449" name="Line 59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50" name="Line 60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19" name="Text Box 61"/>
            <p:cNvSpPr txBox="1">
              <a:spLocks noChangeArrowheads="1"/>
            </p:cNvSpPr>
            <p:nvPr/>
          </p:nvSpPr>
          <p:spPr bwMode="auto">
            <a:xfrm>
              <a:off x="631" y="2592"/>
              <a:ext cx="4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sp>
          <p:nvSpPr>
            <p:cNvPr id="8220" name="Line 62"/>
            <p:cNvSpPr>
              <a:spLocks noChangeShapeType="1"/>
            </p:cNvSpPr>
            <p:nvPr/>
          </p:nvSpPr>
          <p:spPr bwMode="auto">
            <a:xfrm flipV="1">
              <a:off x="1755" y="1296"/>
              <a:ext cx="7" cy="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21" name="Line 63"/>
            <p:cNvSpPr>
              <a:spLocks noChangeShapeType="1"/>
            </p:cNvSpPr>
            <p:nvPr/>
          </p:nvSpPr>
          <p:spPr bwMode="auto">
            <a:xfrm>
              <a:off x="1181" y="1872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22" name="Line 64"/>
            <p:cNvSpPr>
              <a:spLocks noChangeShapeType="1"/>
            </p:cNvSpPr>
            <p:nvPr/>
          </p:nvSpPr>
          <p:spPr bwMode="auto">
            <a:xfrm>
              <a:off x="1172" y="1296"/>
              <a:ext cx="5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223" name="Group 65"/>
            <p:cNvGrpSpPr>
              <a:grpSpLocks/>
            </p:cNvGrpSpPr>
            <p:nvPr/>
          </p:nvGrpSpPr>
          <p:grpSpPr bwMode="auto">
            <a:xfrm rot="5400000" flipV="1">
              <a:off x="1619" y="1763"/>
              <a:ext cx="103" cy="115"/>
              <a:chOff x="1827" y="2496"/>
              <a:chExt cx="93" cy="96"/>
            </a:xfrm>
          </p:grpSpPr>
          <p:sp>
            <p:nvSpPr>
              <p:cNvPr id="844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48" name="Line 6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24" name="Rectangle 68"/>
            <p:cNvSpPr>
              <a:spLocks noChangeArrowheads="1"/>
            </p:cNvSpPr>
            <p:nvPr/>
          </p:nvSpPr>
          <p:spPr bwMode="auto">
            <a:xfrm>
              <a:off x="1181" y="1680"/>
              <a:ext cx="231" cy="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8225" name="Group 69"/>
            <p:cNvGrpSpPr>
              <a:grpSpLocks/>
            </p:cNvGrpSpPr>
            <p:nvPr/>
          </p:nvGrpSpPr>
          <p:grpSpPr bwMode="auto">
            <a:xfrm flipV="1">
              <a:off x="1364" y="1680"/>
              <a:ext cx="48" cy="96"/>
              <a:chOff x="1827" y="2496"/>
              <a:chExt cx="93" cy="96"/>
            </a:xfrm>
          </p:grpSpPr>
          <p:sp>
            <p:nvSpPr>
              <p:cNvPr id="844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46" name="Line 7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26" name="Text Box 72"/>
            <p:cNvSpPr txBox="1">
              <a:spLocks noChangeArrowheads="1"/>
            </p:cNvSpPr>
            <p:nvPr/>
          </p:nvSpPr>
          <p:spPr bwMode="auto">
            <a:xfrm>
              <a:off x="1145" y="1694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LAV</a:t>
              </a:r>
            </a:p>
          </p:txBody>
        </p:sp>
        <p:sp>
          <p:nvSpPr>
            <p:cNvPr id="8227" name="Line 73"/>
            <p:cNvSpPr>
              <a:spLocks noChangeShapeType="1"/>
            </p:cNvSpPr>
            <p:nvPr/>
          </p:nvSpPr>
          <p:spPr bwMode="auto">
            <a:xfrm>
              <a:off x="1275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28" name="Line 74"/>
            <p:cNvSpPr>
              <a:spLocks noChangeShapeType="1"/>
            </p:cNvSpPr>
            <p:nvPr/>
          </p:nvSpPr>
          <p:spPr bwMode="auto">
            <a:xfrm flipH="1">
              <a:off x="1515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29" name="Line 75"/>
            <p:cNvSpPr>
              <a:spLocks noChangeShapeType="1"/>
            </p:cNvSpPr>
            <p:nvPr/>
          </p:nvSpPr>
          <p:spPr bwMode="auto">
            <a:xfrm>
              <a:off x="1371" y="326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30" name="Line 76"/>
            <p:cNvSpPr>
              <a:spLocks noChangeShapeType="1"/>
            </p:cNvSpPr>
            <p:nvPr/>
          </p:nvSpPr>
          <p:spPr bwMode="auto">
            <a:xfrm>
              <a:off x="1604" y="3120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31" name="Line 77"/>
            <p:cNvSpPr>
              <a:spLocks noChangeShapeType="1"/>
            </p:cNvSpPr>
            <p:nvPr/>
          </p:nvSpPr>
          <p:spPr bwMode="auto">
            <a:xfrm>
              <a:off x="1172" y="312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32" name="Line 78"/>
            <p:cNvSpPr>
              <a:spLocks noChangeShapeType="1"/>
            </p:cNvSpPr>
            <p:nvPr/>
          </p:nvSpPr>
          <p:spPr bwMode="auto">
            <a:xfrm>
              <a:off x="1172" y="2400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233" name="Group 79"/>
            <p:cNvGrpSpPr>
              <a:grpSpLocks/>
            </p:cNvGrpSpPr>
            <p:nvPr/>
          </p:nvGrpSpPr>
          <p:grpSpPr bwMode="auto">
            <a:xfrm rot="5400000" flipV="1">
              <a:off x="1610" y="2291"/>
              <a:ext cx="103" cy="115"/>
              <a:chOff x="1827" y="2496"/>
              <a:chExt cx="93" cy="96"/>
            </a:xfrm>
          </p:grpSpPr>
          <p:sp>
            <p:nvSpPr>
              <p:cNvPr id="844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44" name="Line 8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34" name="Group 82"/>
            <p:cNvGrpSpPr>
              <a:grpSpLocks/>
            </p:cNvGrpSpPr>
            <p:nvPr/>
          </p:nvGrpSpPr>
          <p:grpSpPr bwMode="auto">
            <a:xfrm>
              <a:off x="1364" y="1248"/>
              <a:ext cx="48" cy="96"/>
              <a:chOff x="768" y="1536"/>
              <a:chExt cx="48" cy="96"/>
            </a:xfrm>
          </p:grpSpPr>
          <p:sp>
            <p:nvSpPr>
              <p:cNvPr id="8441" name="Line 83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42" name="Line 84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35" name="Line 85"/>
            <p:cNvSpPr>
              <a:spLocks noChangeShapeType="1"/>
            </p:cNvSpPr>
            <p:nvPr/>
          </p:nvSpPr>
          <p:spPr bwMode="auto">
            <a:xfrm flipV="1">
              <a:off x="2338" y="1296"/>
              <a:ext cx="7" cy="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36" name="Line 86"/>
            <p:cNvSpPr>
              <a:spLocks noChangeShapeType="1"/>
            </p:cNvSpPr>
            <p:nvPr/>
          </p:nvSpPr>
          <p:spPr bwMode="auto">
            <a:xfrm>
              <a:off x="1764" y="1872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37" name="Line 87"/>
            <p:cNvSpPr>
              <a:spLocks noChangeShapeType="1"/>
            </p:cNvSpPr>
            <p:nvPr/>
          </p:nvSpPr>
          <p:spPr bwMode="auto">
            <a:xfrm>
              <a:off x="1755" y="1296"/>
              <a:ext cx="5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238" name="Group 88"/>
            <p:cNvGrpSpPr>
              <a:grpSpLocks/>
            </p:cNvGrpSpPr>
            <p:nvPr/>
          </p:nvGrpSpPr>
          <p:grpSpPr bwMode="auto">
            <a:xfrm rot="5400000" flipV="1">
              <a:off x="2202" y="1763"/>
              <a:ext cx="103" cy="115"/>
              <a:chOff x="1827" y="2496"/>
              <a:chExt cx="93" cy="96"/>
            </a:xfrm>
          </p:grpSpPr>
          <p:sp>
            <p:nvSpPr>
              <p:cNvPr id="843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40" name="Line 9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39" name="Rectangle 91"/>
            <p:cNvSpPr>
              <a:spLocks noChangeArrowheads="1"/>
            </p:cNvSpPr>
            <p:nvPr/>
          </p:nvSpPr>
          <p:spPr bwMode="auto">
            <a:xfrm>
              <a:off x="1764" y="1680"/>
              <a:ext cx="231" cy="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8240" name="Group 92"/>
            <p:cNvGrpSpPr>
              <a:grpSpLocks/>
            </p:cNvGrpSpPr>
            <p:nvPr/>
          </p:nvGrpSpPr>
          <p:grpSpPr bwMode="auto">
            <a:xfrm flipV="1">
              <a:off x="1947" y="1680"/>
              <a:ext cx="48" cy="96"/>
              <a:chOff x="1827" y="2496"/>
              <a:chExt cx="93" cy="96"/>
            </a:xfrm>
          </p:grpSpPr>
          <p:sp>
            <p:nvSpPr>
              <p:cNvPr id="843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38" name="Line 9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41" name="Text Box 95"/>
            <p:cNvSpPr txBox="1">
              <a:spLocks noChangeArrowheads="1"/>
            </p:cNvSpPr>
            <p:nvPr/>
          </p:nvSpPr>
          <p:spPr bwMode="auto">
            <a:xfrm>
              <a:off x="1728" y="1694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LAV</a:t>
              </a:r>
            </a:p>
          </p:txBody>
        </p:sp>
        <p:sp>
          <p:nvSpPr>
            <p:cNvPr id="8242" name="Line 96"/>
            <p:cNvSpPr>
              <a:spLocks noChangeShapeType="1"/>
            </p:cNvSpPr>
            <p:nvPr/>
          </p:nvSpPr>
          <p:spPr bwMode="auto">
            <a:xfrm>
              <a:off x="1858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43" name="Line 97"/>
            <p:cNvSpPr>
              <a:spLocks noChangeShapeType="1"/>
            </p:cNvSpPr>
            <p:nvPr/>
          </p:nvSpPr>
          <p:spPr bwMode="auto">
            <a:xfrm flipH="1">
              <a:off x="2098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44" name="Line 98"/>
            <p:cNvSpPr>
              <a:spLocks noChangeShapeType="1"/>
            </p:cNvSpPr>
            <p:nvPr/>
          </p:nvSpPr>
          <p:spPr bwMode="auto">
            <a:xfrm>
              <a:off x="1954" y="326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45" name="Line 99"/>
            <p:cNvSpPr>
              <a:spLocks noChangeShapeType="1"/>
            </p:cNvSpPr>
            <p:nvPr/>
          </p:nvSpPr>
          <p:spPr bwMode="auto">
            <a:xfrm>
              <a:off x="2187" y="3120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46" name="Line 100"/>
            <p:cNvSpPr>
              <a:spLocks noChangeShapeType="1"/>
            </p:cNvSpPr>
            <p:nvPr/>
          </p:nvSpPr>
          <p:spPr bwMode="auto">
            <a:xfrm>
              <a:off x="1755" y="312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47" name="Line 101"/>
            <p:cNvSpPr>
              <a:spLocks noChangeShapeType="1"/>
            </p:cNvSpPr>
            <p:nvPr/>
          </p:nvSpPr>
          <p:spPr bwMode="auto">
            <a:xfrm>
              <a:off x="1755" y="2400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248" name="Group 102"/>
            <p:cNvGrpSpPr>
              <a:grpSpLocks/>
            </p:cNvGrpSpPr>
            <p:nvPr/>
          </p:nvGrpSpPr>
          <p:grpSpPr bwMode="auto">
            <a:xfrm rot="5400000" flipV="1">
              <a:off x="2193" y="2291"/>
              <a:ext cx="103" cy="115"/>
              <a:chOff x="1827" y="2496"/>
              <a:chExt cx="93" cy="96"/>
            </a:xfrm>
          </p:grpSpPr>
          <p:sp>
            <p:nvSpPr>
              <p:cNvPr id="843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36" name="Line 10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49" name="Group 105"/>
            <p:cNvGrpSpPr>
              <a:grpSpLocks/>
            </p:cNvGrpSpPr>
            <p:nvPr/>
          </p:nvGrpSpPr>
          <p:grpSpPr bwMode="auto">
            <a:xfrm>
              <a:off x="2064" y="1241"/>
              <a:ext cx="48" cy="96"/>
              <a:chOff x="768" y="1536"/>
              <a:chExt cx="48" cy="96"/>
            </a:xfrm>
          </p:grpSpPr>
          <p:sp>
            <p:nvSpPr>
              <p:cNvPr id="8433" name="Line 106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34" name="Line 107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50" name="Line 108"/>
            <p:cNvSpPr>
              <a:spLocks noChangeShapeType="1"/>
            </p:cNvSpPr>
            <p:nvPr/>
          </p:nvSpPr>
          <p:spPr bwMode="auto">
            <a:xfrm flipV="1">
              <a:off x="2914" y="1296"/>
              <a:ext cx="7" cy="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51" name="Line 109"/>
            <p:cNvSpPr>
              <a:spLocks noChangeShapeType="1"/>
            </p:cNvSpPr>
            <p:nvPr/>
          </p:nvSpPr>
          <p:spPr bwMode="auto">
            <a:xfrm>
              <a:off x="2340" y="1872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52" name="Line 110"/>
            <p:cNvSpPr>
              <a:spLocks noChangeShapeType="1"/>
            </p:cNvSpPr>
            <p:nvPr/>
          </p:nvSpPr>
          <p:spPr bwMode="auto">
            <a:xfrm>
              <a:off x="2331" y="1296"/>
              <a:ext cx="5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253" name="Group 111"/>
            <p:cNvGrpSpPr>
              <a:grpSpLocks/>
            </p:cNvGrpSpPr>
            <p:nvPr/>
          </p:nvGrpSpPr>
          <p:grpSpPr bwMode="auto">
            <a:xfrm rot="5400000" flipV="1">
              <a:off x="2778" y="1763"/>
              <a:ext cx="103" cy="115"/>
              <a:chOff x="1827" y="2496"/>
              <a:chExt cx="93" cy="96"/>
            </a:xfrm>
          </p:grpSpPr>
          <p:sp>
            <p:nvSpPr>
              <p:cNvPr id="843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32" name="Line 11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54" name="Rectangle 114"/>
            <p:cNvSpPr>
              <a:spLocks noChangeArrowheads="1"/>
            </p:cNvSpPr>
            <p:nvPr/>
          </p:nvSpPr>
          <p:spPr bwMode="auto">
            <a:xfrm>
              <a:off x="2340" y="1680"/>
              <a:ext cx="231" cy="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8255" name="Group 115"/>
            <p:cNvGrpSpPr>
              <a:grpSpLocks/>
            </p:cNvGrpSpPr>
            <p:nvPr/>
          </p:nvGrpSpPr>
          <p:grpSpPr bwMode="auto">
            <a:xfrm flipV="1">
              <a:off x="2523" y="1680"/>
              <a:ext cx="48" cy="96"/>
              <a:chOff x="1827" y="2496"/>
              <a:chExt cx="93" cy="96"/>
            </a:xfrm>
          </p:grpSpPr>
          <p:sp>
            <p:nvSpPr>
              <p:cNvPr id="842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30" name="Line 11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56" name="Text Box 118"/>
            <p:cNvSpPr txBox="1">
              <a:spLocks noChangeArrowheads="1"/>
            </p:cNvSpPr>
            <p:nvPr/>
          </p:nvSpPr>
          <p:spPr bwMode="auto">
            <a:xfrm>
              <a:off x="2304" y="1694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LAV</a:t>
              </a:r>
            </a:p>
          </p:txBody>
        </p:sp>
        <p:sp>
          <p:nvSpPr>
            <p:cNvPr id="8257" name="Line 119"/>
            <p:cNvSpPr>
              <a:spLocks noChangeShapeType="1"/>
            </p:cNvSpPr>
            <p:nvPr/>
          </p:nvSpPr>
          <p:spPr bwMode="auto">
            <a:xfrm>
              <a:off x="2434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58" name="Line 120"/>
            <p:cNvSpPr>
              <a:spLocks noChangeShapeType="1"/>
            </p:cNvSpPr>
            <p:nvPr/>
          </p:nvSpPr>
          <p:spPr bwMode="auto">
            <a:xfrm flipH="1">
              <a:off x="2674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59" name="Line 121"/>
            <p:cNvSpPr>
              <a:spLocks noChangeShapeType="1"/>
            </p:cNvSpPr>
            <p:nvPr/>
          </p:nvSpPr>
          <p:spPr bwMode="auto">
            <a:xfrm>
              <a:off x="2530" y="326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60" name="Line 122"/>
            <p:cNvSpPr>
              <a:spLocks noChangeShapeType="1"/>
            </p:cNvSpPr>
            <p:nvPr/>
          </p:nvSpPr>
          <p:spPr bwMode="auto">
            <a:xfrm>
              <a:off x="2763" y="3120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61" name="Line 123"/>
            <p:cNvSpPr>
              <a:spLocks noChangeShapeType="1"/>
            </p:cNvSpPr>
            <p:nvPr/>
          </p:nvSpPr>
          <p:spPr bwMode="auto">
            <a:xfrm>
              <a:off x="2331" y="312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62" name="Line 124"/>
            <p:cNvSpPr>
              <a:spLocks noChangeShapeType="1"/>
            </p:cNvSpPr>
            <p:nvPr/>
          </p:nvSpPr>
          <p:spPr bwMode="auto">
            <a:xfrm>
              <a:off x="2331" y="2400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263" name="Group 125"/>
            <p:cNvGrpSpPr>
              <a:grpSpLocks/>
            </p:cNvGrpSpPr>
            <p:nvPr/>
          </p:nvGrpSpPr>
          <p:grpSpPr bwMode="auto">
            <a:xfrm rot="5400000" flipV="1">
              <a:off x="2769" y="2291"/>
              <a:ext cx="103" cy="115"/>
              <a:chOff x="1827" y="2496"/>
              <a:chExt cx="93" cy="96"/>
            </a:xfrm>
          </p:grpSpPr>
          <p:sp>
            <p:nvSpPr>
              <p:cNvPr id="842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28" name="Line 12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64" name="Group 128"/>
            <p:cNvGrpSpPr>
              <a:grpSpLocks/>
            </p:cNvGrpSpPr>
            <p:nvPr/>
          </p:nvGrpSpPr>
          <p:grpSpPr bwMode="auto">
            <a:xfrm>
              <a:off x="2640" y="1241"/>
              <a:ext cx="48" cy="96"/>
              <a:chOff x="768" y="1536"/>
              <a:chExt cx="48" cy="96"/>
            </a:xfrm>
          </p:grpSpPr>
          <p:sp>
            <p:nvSpPr>
              <p:cNvPr id="8425" name="Line 129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26" name="Line 130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65" name="Line 131"/>
            <p:cNvSpPr>
              <a:spLocks noChangeShapeType="1"/>
            </p:cNvSpPr>
            <p:nvPr/>
          </p:nvSpPr>
          <p:spPr bwMode="auto">
            <a:xfrm flipV="1">
              <a:off x="3490" y="1296"/>
              <a:ext cx="7" cy="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66" name="Line 132"/>
            <p:cNvSpPr>
              <a:spLocks noChangeShapeType="1"/>
            </p:cNvSpPr>
            <p:nvPr/>
          </p:nvSpPr>
          <p:spPr bwMode="auto">
            <a:xfrm>
              <a:off x="2916" y="1872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67" name="Line 133"/>
            <p:cNvSpPr>
              <a:spLocks noChangeShapeType="1"/>
            </p:cNvSpPr>
            <p:nvPr/>
          </p:nvSpPr>
          <p:spPr bwMode="auto">
            <a:xfrm>
              <a:off x="2907" y="1296"/>
              <a:ext cx="5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268" name="Group 134"/>
            <p:cNvGrpSpPr>
              <a:grpSpLocks/>
            </p:cNvGrpSpPr>
            <p:nvPr/>
          </p:nvGrpSpPr>
          <p:grpSpPr bwMode="auto">
            <a:xfrm rot="5400000" flipV="1">
              <a:off x="3354" y="1763"/>
              <a:ext cx="103" cy="115"/>
              <a:chOff x="1827" y="2496"/>
              <a:chExt cx="93" cy="96"/>
            </a:xfrm>
          </p:grpSpPr>
          <p:sp>
            <p:nvSpPr>
              <p:cNvPr id="842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24" name="Line 13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69" name="Rectangle 137"/>
            <p:cNvSpPr>
              <a:spLocks noChangeArrowheads="1"/>
            </p:cNvSpPr>
            <p:nvPr/>
          </p:nvSpPr>
          <p:spPr bwMode="auto">
            <a:xfrm>
              <a:off x="2916" y="1680"/>
              <a:ext cx="231" cy="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8270" name="Group 138"/>
            <p:cNvGrpSpPr>
              <a:grpSpLocks/>
            </p:cNvGrpSpPr>
            <p:nvPr/>
          </p:nvGrpSpPr>
          <p:grpSpPr bwMode="auto">
            <a:xfrm flipV="1">
              <a:off x="3099" y="1680"/>
              <a:ext cx="48" cy="96"/>
              <a:chOff x="1827" y="2496"/>
              <a:chExt cx="93" cy="96"/>
            </a:xfrm>
          </p:grpSpPr>
          <p:sp>
            <p:nvSpPr>
              <p:cNvPr id="842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22" name="Line 14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71" name="Text Box 141"/>
            <p:cNvSpPr txBox="1">
              <a:spLocks noChangeArrowheads="1"/>
            </p:cNvSpPr>
            <p:nvPr/>
          </p:nvSpPr>
          <p:spPr bwMode="auto">
            <a:xfrm>
              <a:off x="2880" y="1694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LAV</a:t>
              </a:r>
            </a:p>
          </p:txBody>
        </p:sp>
        <p:sp>
          <p:nvSpPr>
            <p:cNvPr id="8272" name="Line 142"/>
            <p:cNvSpPr>
              <a:spLocks noChangeShapeType="1"/>
            </p:cNvSpPr>
            <p:nvPr/>
          </p:nvSpPr>
          <p:spPr bwMode="auto">
            <a:xfrm>
              <a:off x="3010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73" name="Line 143"/>
            <p:cNvSpPr>
              <a:spLocks noChangeShapeType="1"/>
            </p:cNvSpPr>
            <p:nvPr/>
          </p:nvSpPr>
          <p:spPr bwMode="auto">
            <a:xfrm flipH="1">
              <a:off x="3250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74" name="Line 144"/>
            <p:cNvSpPr>
              <a:spLocks noChangeShapeType="1"/>
            </p:cNvSpPr>
            <p:nvPr/>
          </p:nvSpPr>
          <p:spPr bwMode="auto">
            <a:xfrm>
              <a:off x="3106" y="326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75" name="Line 145"/>
            <p:cNvSpPr>
              <a:spLocks noChangeShapeType="1"/>
            </p:cNvSpPr>
            <p:nvPr/>
          </p:nvSpPr>
          <p:spPr bwMode="auto">
            <a:xfrm>
              <a:off x="3339" y="3120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76" name="Line 146"/>
            <p:cNvSpPr>
              <a:spLocks noChangeShapeType="1"/>
            </p:cNvSpPr>
            <p:nvPr/>
          </p:nvSpPr>
          <p:spPr bwMode="auto">
            <a:xfrm>
              <a:off x="2907" y="312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77" name="Line 147"/>
            <p:cNvSpPr>
              <a:spLocks noChangeShapeType="1"/>
            </p:cNvSpPr>
            <p:nvPr/>
          </p:nvSpPr>
          <p:spPr bwMode="auto">
            <a:xfrm>
              <a:off x="2907" y="2400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278" name="Group 148"/>
            <p:cNvGrpSpPr>
              <a:grpSpLocks/>
            </p:cNvGrpSpPr>
            <p:nvPr/>
          </p:nvGrpSpPr>
          <p:grpSpPr bwMode="auto">
            <a:xfrm rot="5400000" flipV="1">
              <a:off x="3345" y="2291"/>
              <a:ext cx="103" cy="115"/>
              <a:chOff x="1827" y="2496"/>
              <a:chExt cx="93" cy="96"/>
            </a:xfrm>
          </p:grpSpPr>
          <p:sp>
            <p:nvSpPr>
              <p:cNvPr id="841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20" name="Line 15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79" name="Group 151"/>
            <p:cNvGrpSpPr>
              <a:grpSpLocks/>
            </p:cNvGrpSpPr>
            <p:nvPr/>
          </p:nvGrpSpPr>
          <p:grpSpPr bwMode="auto">
            <a:xfrm>
              <a:off x="3024" y="1241"/>
              <a:ext cx="48" cy="96"/>
              <a:chOff x="768" y="1536"/>
              <a:chExt cx="48" cy="96"/>
            </a:xfrm>
          </p:grpSpPr>
          <p:sp>
            <p:nvSpPr>
              <p:cNvPr id="8417" name="Line 152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18" name="Line 153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80" name="Line 154"/>
            <p:cNvSpPr>
              <a:spLocks noChangeShapeType="1"/>
            </p:cNvSpPr>
            <p:nvPr/>
          </p:nvSpPr>
          <p:spPr bwMode="auto">
            <a:xfrm flipV="1">
              <a:off x="4066" y="1296"/>
              <a:ext cx="7" cy="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81" name="Line 155"/>
            <p:cNvSpPr>
              <a:spLocks noChangeShapeType="1"/>
            </p:cNvSpPr>
            <p:nvPr/>
          </p:nvSpPr>
          <p:spPr bwMode="auto">
            <a:xfrm>
              <a:off x="3492" y="1872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82" name="Line 156"/>
            <p:cNvSpPr>
              <a:spLocks noChangeShapeType="1"/>
            </p:cNvSpPr>
            <p:nvPr/>
          </p:nvSpPr>
          <p:spPr bwMode="auto">
            <a:xfrm>
              <a:off x="3483" y="1296"/>
              <a:ext cx="5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283" name="Group 157"/>
            <p:cNvGrpSpPr>
              <a:grpSpLocks/>
            </p:cNvGrpSpPr>
            <p:nvPr/>
          </p:nvGrpSpPr>
          <p:grpSpPr bwMode="auto">
            <a:xfrm rot="5400000" flipV="1">
              <a:off x="3930" y="1763"/>
              <a:ext cx="103" cy="115"/>
              <a:chOff x="1827" y="2496"/>
              <a:chExt cx="93" cy="96"/>
            </a:xfrm>
          </p:grpSpPr>
          <p:sp>
            <p:nvSpPr>
              <p:cNvPr id="841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16" name="Line 15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84" name="Rectangle 160"/>
            <p:cNvSpPr>
              <a:spLocks noChangeArrowheads="1"/>
            </p:cNvSpPr>
            <p:nvPr/>
          </p:nvSpPr>
          <p:spPr bwMode="auto">
            <a:xfrm>
              <a:off x="3492" y="1680"/>
              <a:ext cx="231" cy="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8285" name="Group 161"/>
            <p:cNvGrpSpPr>
              <a:grpSpLocks/>
            </p:cNvGrpSpPr>
            <p:nvPr/>
          </p:nvGrpSpPr>
          <p:grpSpPr bwMode="auto">
            <a:xfrm flipV="1">
              <a:off x="3675" y="1680"/>
              <a:ext cx="48" cy="96"/>
              <a:chOff x="1827" y="2496"/>
              <a:chExt cx="93" cy="96"/>
            </a:xfrm>
          </p:grpSpPr>
          <p:sp>
            <p:nvSpPr>
              <p:cNvPr id="841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14" name="Line 16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86" name="Text Box 164"/>
            <p:cNvSpPr txBox="1">
              <a:spLocks noChangeArrowheads="1"/>
            </p:cNvSpPr>
            <p:nvPr/>
          </p:nvSpPr>
          <p:spPr bwMode="auto">
            <a:xfrm>
              <a:off x="3456" y="1694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LAV</a:t>
              </a:r>
            </a:p>
          </p:txBody>
        </p:sp>
        <p:sp>
          <p:nvSpPr>
            <p:cNvPr id="8287" name="Line 165"/>
            <p:cNvSpPr>
              <a:spLocks noChangeShapeType="1"/>
            </p:cNvSpPr>
            <p:nvPr/>
          </p:nvSpPr>
          <p:spPr bwMode="auto">
            <a:xfrm>
              <a:off x="3586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88" name="Line 166"/>
            <p:cNvSpPr>
              <a:spLocks noChangeShapeType="1"/>
            </p:cNvSpPr>
            <p:nvPr/>
          </p:nvSpPr>
          <p:spPr bwMode="auto">
            <a:xfrm flipH="1">
              <a:off x="3826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89" name="Line 167"/>
            <p:cNvSpPr>
              <a:spLocks noChangeShapeType="1"/>
            </p:cNvSpPr>
            <p:nvPr/>
          </p:nvSpPr>
          <p:spPr bwMode="auto">
            <a:xfrm>
              <a:off x="3682" y="326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90" name="Line 168"/>
            <p:cNvSpPr>
              <a:spLocks noChangeShapeType="1"/>
            </p:cNvSpPr>
            <p:nvPr/>
          </p:nvSpPr>
          <p:spPr bwMode="auto">
            <a:xfrm>
              <a:off x="3915" y="3120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91" name="Line 169"/>
            <p:cNvSpPr>
              <a:spLocks noChangeShapeType="1"/>
            </p:cNvSpPr>
            <p:nvPr/>
          </p:nvSpPr>
          <p:spPr bwMode="auto">
            <a:xfrm>
              <a:off x="3483" y="312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92" name="Line 170"/>
            <p:cNvSpPr>
              <a:spLocks noChangeShapeType="1"/>
            </p:cNvSpPr>
            <p:nvPr/>
          </p:nvSpPr>
          <p:spPr bwMode="auto">
            <a:xfrm>
              <a:off x="3483" y="2400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293" name="Group 171"/>
            <p:cNvGrpSpPr>
              <a:grpSpLocks/>
            </p:cNvGrpSpPr>
            <p:nvPr/>
          </p:nvGrpSpPr>
          <p:grpSpPr bwMode="auto">
            <a:xfrm rot="5400000" flipV="1">
              <a:off x="3921" y="2291"/>
              <a:ext cx="103" cy="115"/>
              <a:chOff x="1827" y="2496"/>
              <a:chExt cx="93" cy="96"/>
            </a:xfrm>
          </p:grpSpPr>
          <p:sp>
            <p:nvSpPr>
              <p:cNvPr id="841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12" name="Line 17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94" name="Line 174"/>
            <p:cNvSpPr>
              <a:spLocks noChangeShapeType="1"/>
            </p:cNvSpPr>
            <p:nvPr/>
          </p:nvSpPr>
          <p:spPr bwMode="auto">
            <a:xfrm flipV="1">
              <a:off x="4642" y="1296"/>
              <a:ext cx="7" cy="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95" name="Line 175"/>
            <p:cNvSpPr>
              <a:spLocks noChangeShapeType="1"/>
            </p:cNvSpPr>
            <p:nvPr/>
          </p:nvSpPr>
          <p:spPr bwMode="auto">
            <a:xfrm>
              <a:off x="4068" y="1872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96" name="Line 176"/>
            <p:cNvSpPr>
              <a:spLocks noChangeShapeType="1"/>
            </p:cNvSpPr>
            <p:nvPr/>
          </p:nvSpPr>
          <p:spPr bwMode="auto">
            <a:xfrm>
              <a:off x="4059" y="1296"/>
              <a:ext cx="5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297" name="Group 177"/>
            <p:cNvGrpSpPr>
              <a:grpSpLocks/>
            </p:cNvGrpSpPr>
            <p:nvPr/>
          </p:nvGrpSpPr>
          <p:grpSpPr bwMode="auto">
            <a:xfrm rot="5400000" flipV="1">
              <a:off x="4506" y="1763"/>
              <a:ext cx="103" cy="115"/>
              <a:chOff x="1827" y="2496"/>
              <a:chExt cx="93" cy="96"/>
            </a:xfrm>
          </p:grpSpPr>
          <p:sp>
            <p:nvSpPr>
              <p:cNvPr id="840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10" name="Line 17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98" name="Rectangle 180"/>
            <p:cNvSpPr>
              <a:spLocks noChangeArrowheads="1"/>
            </p:cNvSpPr>
            <p:nvPr/>
          </p:nvSpPr>
          <p:spPr bwMode="auto">
            <a:xfrm>
              <a:off x="4068" y="1680"/>
              <a:ext cx="231" cy="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8299" name="Group 181"/>
            <p:cNvGrpSpPr>
              <a:grpSpLocks/>
            </p:cNvGrpSpPr>
            <p:nvPr/>
          </p:nvGrpSpPr>
          <p:grpSpPr bwMode="auto">
            <a:xfrm flipV="1">
              <a:off x="4251" y="1680"/>
              <a:ext cx="48" cy="96"/>
              <a:chOff x="1827" y="2496"/>
              <a:chExt cx="93" cy="96"/>
            </a:xfrm>
          </p:grpSpPr>
          <p:sp>
            <p:nvSpPr>
              <p:cNvPr id="840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08" name="Line 18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300" name="Text Box 184"/>
            <p:cNvSpPr txBox="1">
              <a:spLocks noChangeArrowheads="1"/>
            </p:cNvSpPr>
            <p:nvPr/>
          </p:nvSpPr>
          <p:spPr bwMode="auto">
            <a:xfrm>
              <a:off x="4032" y="1694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LAV</a:t>
              </a:r>
            </a:p>
          </p:txBody>
        </p:sp>
        <p:sp>
          <p:nvSpPr>
            <p:cNvPr id="8301" name="Line 185"/>
            <p:cNvSpPr>
              <a:spLocks noChangeShapeType="1"/>
            </p:cNvSpPr>
            <p:nvPr/>
          </p:nvSpPr>
          <p:spPr bwMode="auto">
            <a:xfrm>
              <a:off x="4162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02" name="Line 186"/>
            <p:cNvSpPr>
              <a:spLocks noChangeShapeType="1"/>
            </p:cNvSpPr>
            <p:nvPr/>
          </p:nvSpPr>
          <p:spPr bwMode="auto">
            <a:xfrm flipH="1">
              <a:off x="4402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03" name="Line 187"/>
            <p:cNvSpPr>
              <a:spLocks noChangeShapeType="1"/>
            </p:cNvSpPr>
            <p:nvPr/>
          </p:nvSpPr>
          <p:spPr bwMode="auto">
            <a:xfrm>
              <a:off x="4258" y="326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04" name="Line 188"/>
            <p:cNvSpPr>
              <a:spLocks noChangeShapeType="1"/>
            </p:cNvSpPr>
            <p:nvPr/>
          </p:nvSpPr>
          <p:spPr bwMode="auto">
            <a:xfrm>
              <a:off x="4491" y="3120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05" name="Line 189"/>
            <p:cNvSpPr>
              <a:spLocks noChangeShapeType="1"/>
            </p:cNvSpPr>
            <p:nvPr/>
          </p:nvSpPr>
          <p:spPr bwMode="auto">
            <a:xfrm>
              <a:off x="4059" y="312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06" name="Line 190"/>
            <p:cNvSpPr>
              <a:spLocks noChangeShapeType="1"/>
            </p:cNvSpPr>
            <p:nvPr/>
          </p:nvSpPr>
          <p:spPr bwMode="auto">
            <a:xfrm>
              <a:off x="4059" y="2400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307" name="Group 191"/>
            <p:cNvGrpSpPr>
              <a:grpSpLocks/>
            </p:cNvGrpSpPr>
            <p:nvPr/>
          </p:nvGrpSpPr>
          <p:grpSpPr bwMode="auto">
            <a:xfrm rot="5400000" flipV="1">
              <a:off x="4497" y="2291"/>
              <a:ext cx="103" cy="115"/>
              <a:chOff x="1827" y="2496"/>
              <a:chExt cx="93" cy="96"/>
            </a:xfrm>
          </p:grpSpPr>
          <p:sp>
            <p:nvSpPr>
              <p:cNvPr id="840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06" name="Line 19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308" name="Group 194"/>
            <p:cNvGrpSpPr>
              <a:grpSpLocks/>
            </p:cNvGrpSpPr>
            <p:nvPr/>
          </p:nvGrpSpPr>
          <p:grpSpPr bwMode="auto">
            <a:xfrm>
              <a:off x="4251" y="1248"/>
              <a:ext cx="48" cy="96"/>
              <a:chOff x="768" y="1536"/>
              <a:chExt cx="48" cy="96"/>
            </a:xfrm>
          </p:grpSpPr>
          <p:sp>
            <p:nvSpPr>
              <p:cNvPr id="8403" name="Line 195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04" name="Line 196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309" name="Line 197"/>
            <p:cNvSpPr>
              <a:spLocks noChangeShapeType="1"/>
            </p:cNvSpPr>
            <p:nvPr/>
          </p:nvSpPr>
          <p:spPr bwMode="auto">
            <a:xfrm flipV="1">
              <a:off x="5218" y="1296"/>
              <a:ext cx="7" cy="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10" name="Line 198"/>
            <p:cNvSpPr>
              <a:spLocks noChangeShapeType="1"/>
            </p:cNvSpPr>
            <p:nvPr/>
          </p:nvSpPr>
          <p:spPr bwMode="auto">
            <a:xfrm>
              <a:off x="4644" y="1872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11" name="Line 199"/>
            <p:cNvSpPr>
              <a:spLocks noChangeShapeType="1"/>
            </p:cNvSpPr>
            <p:nvPr/>
          </p:nvSpPr>
          <p:spPr bwMode="auto">
            <a:xfrm>
              <a:off x="4635" y="1296"/>
              <a:ext cx="5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312" name="Group 200"/>
            <p:cNvGrpSpPr>
              <a:grpSpLocks/>
            </p:cNvGrpSpPr>
            <p:nvPr/>
          </p:nvGrpSpPr>
          <p:grpSpPr bwMode="auto">
            <a:xfrm rot="5400000" flipV="1">
              <a:off x="5082" y="1763"/>
              <a:ext cx="103" cy="115"/>
              <a:chOff x="1827" y="2496"/>
              <a:chExt cx="93" cy="96"/>
            </a:xfrm>
          </p:grpSpPr>
          <p:sp>
            <p:nvSpPr>
              <p:cNvPr id="840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02" name="Line 20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313" name="Rectangle 203"/>
            <p:cNvSpPr>
              <a:spLocks noChangeArrowheads="1"/>
            </p:cNvSpPr>
            <p:nvPr/>
          </p:nvSpPr>
          <p:spPr bwMode="auto">
            <a:xfrm>
              <a:off x="4644" y="1680"/>
              <a:ext cx="231" cy="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8314" name="Group 204"/>
            <p:cNvGrpSpPr>
              <a:grpSpLocks/>
            </p:cNvGrpSpPr>
            <p:nvPr/>
          </p:nvGrpSpPr>
          <p:grpSpPr bwMode="auto">
            <a:xfrm flipV="1">
              <a:off x="4827" y="1680"/>
              <a:ext cx="48" cy="96"/>
              <a:chOff x="1827" y="2496"/>
              <a:chExt cx="93" cy="96"/>
            </a:xfrm>
          </p:grpSpPr>
          <p:sp>
            <p:nvSpPr>
              <p:cNvPr id="839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00" name="Line 20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315" name="Text Box 207"/>
            <p:cNvSpPr txBox="1">
              <a:spLocks noChangeArrowheads="1"/>
            </p:cNvSpPr>
            <p:nvPr/>
          </p:nvSpPr>
          <p:spPr bwMode="auto">
            <a:xfrm>
              <a:off x="4608" y="1694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LAV</a:t>
              </a:r>
            </a:p>
          </p:txBody>
        </p:sp>
        <p:grpSp>
          <p:nvGrpSpPr>
            <p:cNvPr id="8316" name="Group 208"/>
            <p:cNvGrpSpPr>
              <a:grpSpLocks/>
            </p:cNvGrpSpPr>
            <p:nvPr/>
          </p:nvGrpSpPr>
          <p:grpSpPr bwMode="auto">
            <a:xfrm rot="5400000" flipV="1">
              <a:off x="5073" y="1181"/>
              <a:ext cx="103" cy="115"/>
              <a:chOff x="1827" y="2496"/>
              <a:chExt cx="93" cy="96"/>
            </a:xfrm>
          </p:grpSpPr>
          <p:sp>
            <p:nvSpPr>
              <p:cNvPr id="839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98" name="Line 21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317" name="Line 211"/>
            <p:cNvSpPr>
              <a:spLocks noChangeShapeType="1"/>
            </p:cNvSpPr>
            <p:nvPr/>
          </p:nvSpPr>
          <p:spPr bwMode="auto">
            <a:xfrm>
              <a:off x="4738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18" name="Line 212"/>
            <p:cNvSpPr>
              <a:spLocks noChangeShapeType="1"/>
            </p:cNvSpPr>
            <p:nvPr/>
          </p:nvSpPr>
          <p:spPr bwMode="auto">
            <a:xfrm flipH="1">
              <a:off x="4978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19" name="Line 213"/>
            <p:cNvSpPr>
              <a:spLocks noChangeShapeType="1"/>
            </p:cNvSpPr>
            <p:nvPr/>
          </p:nvSpPr>
          <p:spPr bwMode="auto">
            <a:xfrm>
              <a:off x="4834" y="326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20" name="Line 214"/>
            <p:cNvSpPr>
              <a:spLocks noChangeShapeType="1"/>
            </p:cNvSpPr>
            <p:nvPr/>
          </p:nvSpPr>
          <p:spPr bwMode="auto">
            <a:xfrm>
              <a:off x="5067" y="3120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21" name="Line 215"/>
            <p:cNvSpPr>
              <a:spLocks noChangeShapeType="1"/>
            </p:cNvSpPr>
            <p:nvPr/>
          </p:nvSpPr>
          <p:spPr bwMode="auto">
            <a:xfrm>
              <a:off x="4635" y="312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22" name="Line 216"/>
            <p:cNvSpPr>
              <a:spLocks noChangeShapeType="1"/>
            </p:cNvSpPr>
            <p:nvPr/>
          </p:nvSpPr>
          <p:spPr bwMode="auto">
            <a:xfrm>
              <a:off x="4635" y="2400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323" name="Group 217"/>
            <p:cNvGrpSpPr>
              <a:grpSpLocks/>
            </p:cNvGrpSpPr>
            <p:nvPr/>
          </p:nvGrpSpPr>
          <p:grpSpPr bwMode="auto">
            <a:xfrm rot="5400000" flipV="1">
              <a:off x="5073" y="2291"/>
              <a:ext cx="103" cy="115"/>
              <a:chOff x="1827" y="2496"/>
              <a:chExt cx="93" cy="96"/>
            </a:xfrm>
          </p:grpSpPr>
          <p:sp>
            <p:nvSpPr>
              <p:cNvPr id="839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96" name="Line 21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324" name="Group 220"/>
            <p:cNvGrpSpPr>
              <a:grpSpLocks/>
            </p:cNvGrpSpPr>
            <p:nvPr/>
          </p:nvGrpSpPr>
          <p:grpSpPr bwMode="auto">
            <a:xfrm>
              <a:off x="4800" y="1248"/>
              <a:ext cx="48" cy="96"/>
              <a:chOff x="768" y="1536"/>
              <a:chExt cx="48" cy="96"/>
            </a:xfrm>
          </p:grpSpPr>
          <p:sp>
            <p:nvSpPr>
              <p:cNvPr id="8393" name="Line 221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94" name="Line 222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325" name="Group 223"/>
            <p:cNvGrpSpPr>
              <a:grpSpLocks/>
            </p:cNvGrpSpPr>
            <p:nvPr/>
          </p:nvGrpSpPr>
          <p:grpSpPr bwMode="auto">
            <a:xfrm>
              <a:off x="2208" y="1241"/>
              <a:ext cx="48" cy="96"/>
              <a:chOff x="768" y="1536"/>
              <a:chExt cx="48" cy="96"/>
            </a:xfrm>
          </p:grpSpPr>
          <p:sp>
            <p:nvSpPr>
              <p:cNvPr id="8391" name="Line 224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92" name="Line 225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326" name="Group 226"/>
            <p:cNvGrpSpPr>
              <a:grpSpLocks/>
            </p:cNvGrpSpPr>
            <p:nvPr/>
          </p:nvGrpSpPr>
          <p:grpSpPr bwMode="auto">
            <a:xfrm>
              <a:off x="2496" y="1241"/>
              <a:ext cx="48" cy="96"/>
              <a:chOff x="768" y="1536"/>
              <a:chExt cx="48" cy="96"/>
            </a:xfrm>
          </p:grpSpPr>
          <p:sp>
            <p:nvSpPr>
              <p:cNvPr id="8389" name="Line 227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90" name="Line 228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327" name="Group 229"/>
            <p:cNvGrpSpPr>
              <a:grpSpLocks/>
            </p:cNvGrpSpPr>
            <p:nvPr/>
          </p:nvGrpSpPr>
          <p:grpSpPr bwMode="auto">
            <a:xfrm>
              <a:off x="3168" y="1241"/>
              <a:ext cx="48" cy="96"/>
              <a:chOff x="768" y="1536"/>
              <a:chExt cx="48" cy="96"/>
            </a:xfrm>
          </p:grpSpPr>
          <p:sp>
            <p:nvSpPr>
              <p:cNvPr id="8387" name="Line 230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88" name="Line 231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328" name="Group 232"/>
            <p:cNvGrpSpPr>
              <a:grpSpLocks/>
            </p:cNvGrpSpPr>
            <p:nvPr/>
          </p:nvGrpSpPr>
          <p:grpSpPr bwMode="auto">
            <a:xfrm>
              <a:off x="3840" y="1241"/>
              <a:ext cx="144" cy="96"/>
              <a:chOff x="3840" y="1536"/>
              <a:chExt cx="144" cy="96"/>
            </a:xfrm>
          </p:grpSpPr>
          <p:sp>
            <p:nvSpPr>
              <p:cNvPr id="8385" name="Line 233"/>
              <p:cNvSpPr>
                <a:spLocks noChangeShapeType="1"/>
              </p:cNvSpPr>
              <p:nvPr/>
            </p:nvSpPr>
            <p:spPr bwMode="auto">
              <a:xfrm>
                <a:off x="3984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86" name="Line 234"/>
              <p:cNvSpPr>
                <a:spLocks noChangeShapeType="1"/>
              </p:cNvSpPr>
              <p:nvPr/>
            </p:nvSpPr>
            <p:spPr bwMode="auto">
              <a:xfrm>
                <a:off x="3840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329" name="Text Box 235"/>
            <p:cNvSpPr txBox="1">
              <a:spLocks noChangeArrowheads="1"/>
            </p:cNvSpPr>
            <p:nvPr/>
          </p:nvSpPr>
          <p:spPr bwMode="auto">
            <a:xfrm>
              <a:off x="631" y="2057"/>
              <a:ext cx="4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sp>
          <p:nvSpPr>
            <p:cNvPr id="8330" name="Text Box 236"/>
            <p:cNvSpPr txBox="1">
              <a:spLocks noChangeArrowheads="1"/>
            </p:cNvSpPr>
            <p:nvPr/>
          </p:nvSpPr>
          <p:spPr bwMode="auto">
            <a:xfrm>
              <a:off x="631" y="1481"/>
              <a:ext cx="4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sp>
          <p:nvSpPr>
            <p:cNvPr id="8331" name="Text Box 237"/>
            <p:cNvSpPr txBox="1">
              <a:spLocks noChangeArrowheads="1"/>
            </p:cNvSpPr>
            <p:nvPr/>
          </p:nvSpPr>
          <p:spPr bwMode="auto">
            <a:xfrm>
              <a:off x="1248" y="2592"/>
              <a:ext cx="4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sp>
          <p:nvSpPr>
            <p:cNvPr id="8332" name="Text Box 238"/>
            <p:cNvSpPr txBox="1">
              <a:spLocks noChangeArrowheads="1"/>
            </p:cNvSpPr>
            <p:nvPr/>
          </p:nvSpPr>
          <p:spPr bwMode="auto">
            <a:xfrm>
              <a:off x="1248" y="2057"/>
              <a:ext cx="4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sp>
          <p:nvSpPr>
            <p:cNvPr id="8333" name="Text Box 239"/>
            <p:cNvSpPr txBox="1">
              <a:spLocks noChangeArrowheads="1"/>
            </p:cNvSpPr>
            <p:nvPr/>
          </p:nvSpPr>
          <p:spPr bwMode="auto">
            <a:xfrm>
              <a:off x="1248" y="1481"/>
              <a:ext cx="4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sp>
          <p:nvSpPr>
            <p:cNvPr id="8334" name="Text Box 240"/>
            <p:cNvSpPr txBox="1">
              <a:spLocks noChangeArrowheads="1"/>
            </p:cNvSpPr>
            <p:nvPr/>
          </p:nvSpPr>
          <p:spPr bwMode="auto">
            <a:xfrm>
              <a:off x="1824" y="2592"/>
              <a:ext cx="4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sp>
          <p:nvSpPr>
            <p:cNvPr id="8335" name="Text Box 241"/>
            <p:cNvSpPr txBox="1">
              <a:spLocks noChangeArrowheads="1"/>
            </p:cNvSpPr>
            <p:nvPr/>
          </p:nvSpPr>
          <p:spPr bwMode="auto">
            <a:xfrm>
              <a:off x="1824" y="2057"/>
              <a:ext cx="4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sp>
          <p:nvSpPr>
            <p:cNvPr id="8336" name="Text Box 242"/>
            <p:cNvSpPr txBox="1">
              <a:spLocks noChangeArrowheads="1"/>
            </p:cNvSpPr>
            <p:nvPr/>
          </p:nvSpPr>
          <p:spPr bwMode="auto">
            <a:xfrm>
              <a:off x="1824" y="1481"/>
              <a:ext cx="4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sp>
          <p:nvSpPr>
            <p:cNvPr id="8337" name="Text Box 243"/>
            <p:cNvSpPr txBox="1">
              <a:spLocks noChangeArrowheads="1"/>
            </p:cNvSpPr>
            <p:nvPr/>
          </p:nvSpPr>
          <p:spPr bwMode="auto">
            <a:xfrm>
              <a:off x="2400" y="2592"/>
              <a:ext cx="4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sp>
          <p:nvSpPr>
            <p:cNvPr id="8338" name="Text Box 244"/>
            <p:cNvSpPr txBox="1">
              <a:spLocks noChangeArrowheads="1"/>
            </p:cNvSpPr>
            <p:nvPr/>
          </p:nvSpPr>
          <p:spPr bwMode="auto">
            <a:xfrm>
              <a:off x="2400" y="2057"/>
              <a:ext cx="4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sp>
          <p:nvSpPr>
            <p:cNvPr id="8339" name="Text Box 245"/>
            <p:cNvSpPr txBox="1">
              <a:spLocks noChangeArrowheads="1"/>
            </p:cNvSpPr>
            <p:nvPr/>
          </p:nvSpPr>
          <p:spPr bwMode="auto">
            <a:xfrm>
              <a:off x="2400" y="1481"/>
              <a:ext cx="4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sp>
          <p:nvSpPr>
            <p:cNvPr id="8340" name="Text Box 246"/>
            <p:cNvSpPr txBox="1">
              <a:spLocks noChangeArrowheads="1"/>
            </p:cNvSpPr>
            <p:nvPr/>
          </p:nvSpPr>
          <p:spPr bwMode="auto">
            <a:xfrm>
              <a:off x="2976" y="2592"/>
              <a:ext cx="4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sp>
          <p:nvSpPr>
            <p:cNvPr id="8341" name="Text Box 247"/>
            <p:cNvSpPr txBox="1">
              <a:spLocks noChangeArrowheads="1"/>
            </p:cNvSpPr>
            <p:nvPr/>
          </p:nvSpPr>
          <p:spPr bwMode="auto">
            <a:xfrm>
              <a:off x="2976" y="2057"/>
              <a:ext cx="4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sp>
          <p:nvSpPr>
            <p:cNvPr id="8342" name="Text Box 248"/>
            <p:cNvSpPr txBox="1">
              <a:spLocks noChangeArrowheads="1"/>
            </p:cNvSpPr>
            <p:nvPr/>
          </p:nvSpPr>
          <p:spPr bwMode="auto">
            <a:xfrm>
              <a:off x="2976" y="1481"/>
              <a:ext cx="4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sp>
          <p:nvSpPr>
            <p:cNvPr id="8343" name="Text Box 249"/>
            <p:cNvSpPr txBox="1">
              <a:spLocks noChangeArrowheads="1"/>
            </p:cNvSpPr>
            <p:nvPr/>
          </p:nvSpPr>
          <p:spPr bwMode="auto">
            <a:xfrm>
              <a:off x="3552" y="2592"/>
              <a:ext cx="4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sp>
          <p:nvSpPr>
            <p:cNvPr id="8344" name="Text Box 250"/>
            <p:cNvSpPr txBox="1">
              <a:spLocks noChangeArrowheads="1"/>
            </p:cNvSpPr>
            <p:nvPr/>
          </p:nvSpPr>
          <p:spPr bwMode="auto">
            <a:xfrm>
              <a:off x="3552" y="2057"/>
              <a:ext cx="4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sp>
          <p:nvSpPr>
            <p:cNvPr id="8345" name="Text Box 251"/>
            <p:cNvSpPr txBox="1">
              <a:spLocks noChangeArrowheads="1"/>
            </p:cNvSpPr>
            <p:nvPr/>
          </p:nvSpPr>
          <p:spPr bwMode="auto">
            <a:xfrm>
              <a:off x="3552" y="1481"/>
              <a:ext cx="4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sp>
          <p:nvSpPr>
            <p:cNvPr id="8346" name="Text Box 252"/>
            <p:cNvSpPr txBox="1">
              <a:spLocks noChangeArrowheads="1"/>
            </p:cNvSpPr>
            <p:nvPr/>
          </p:nvSpPr>
          <p:spPr bwMode="auto">
            <a:xfrm>
              <a:off x="4128" y="2592"/>
              <a:ext cx="4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sp>
          <p:nvSpPr>
            <p:cNvPr id="8347" name="Text Box 253"/>
            <p:cNvSpPr txBox="1">
              <a:spLocks noChangeArrowheads="1"/>
            </p:cNvSpPr>
            <p:nvPr/>
          </p:nvSpPr>
          <p:spPr bwMode="auto">
            <a:xfrm>
              <a:off x="4128" y="2057"/>
              <a:ext cx="4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sp>
          <p:nvSpPr>
            <p:cNvPr id="8348" name="Text Box 254"/>
            <p:cNvSpPr txBox="1">
              <a:spLocks noChangeArrowheads="1"/>
            </p:cNvSpPr>
            <p:nvPr/>
          </p:nvSpPr>
          <p:spPr bwMode="auto">
            <a:xfrm>
              <a:off x="4128" y="1481"/>
              <a:ext cx="4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sp>
          <p:nvSpPr>
            <p:cNvPr id="8349" name="Text Box 255"/>
            <p:cNvSpPr txBox="1">
              <a:spLocks noChangeArrowheads="1"/>
            </p:cNvSpPr>
            <p:nvPr/>
          </p:nvSpPr>
          <p:spPr bwMode="auto">
            <a:xfrm>
              <a:off x="4704" y="2592"/>
              <a:ext cx="4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sp>
          <p:nvSpPr>
            <p:cNvPr id="8350" name="Text Box 256"/>
            <p:cNvSpPr txBox="1">
              <a:spLocks noChangeArrowheads="1"/>
            </p:cNvSpPr>
            <p:nvPr/>
          </p:nvSpPr>
          <p:spPr bwMode="auto">
            <a:xfrm>
              <a:off x="4704" y="2057"/>
              <a:ext cx="4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sp>
          <p:nvSpPr>
            <p:cNvPr id="8351" name="Text Box 257"/>
            <p:cNvSpPr txBox="1">
              <a:spLocks noChangeArrowheads="1"/>
            </p:cNvSpPr>
            <p:nvPr/>
          </p:nvSpPr>
          <p:spPr bwMode="auto">
            <a:xfrm>
              <a:off x="4704" y="1481"/>
              <a:ext cx="4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grpSp>
          <p:nvGrpSpPr>
            <p:cNvPr id="8352" name="Group 258"/>
            <p:cNvGrpSpPr>
              <a:grpSpLocks/>
            </p:cNvGrpSpPr>
            <p:nvPr/>
          </p:nvGrpSpPr>
          <p:grpSpPr bwMode="auto">
            <a:xfrm rot="5400000">
              <a:off x="5201" y="1385"/>
              <a:ext cx="48" cy="96"/>
              <a:chOff x="768" y="1536"/>
              <a:chExt cx="48" cy="96"/>
            </a:xfrm>
          </p:grpSpPr>
          <p:sp>
            <p:nvSpPr>
              <p:cNvPr id="8383" name="Line 259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84" name="Line 260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353" name="Group 261"/>
            <p:cNvGrpSpPr>
              <a:grpSpLocks/>
            </p:cNvGrpSpPr>
            <p:nvPr/>
          </p:nvGrpSpPr>
          <p:grpSpPr bwMode="auto">
            <a:xfrm rot="5400000">
              <a:off x="5201" y="1697"/>
              <a:ext cx="48" cy="96"/>
              <a:chOff x="768" y="1536"/>
              <a:chExt cx="48" cy="96"/>
            </a:xfrm>
          </p:grpSpPr>
          <p:sp>
            <p:nvSpPr>
              <p:cNvPr id="8381" name="Line 262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82" name="Line 263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354" name="Group 264"/>
            <p:cNvGrpSpPr>
              <a:grpSpLocks/>
            </p:cNvGrpSpPr>
            <p:nvPr/>
          </p:nvGrpSpPr>
          <p:grpSpPr bwMode="auto">
            <a:xfrm rot="5400000">
              <a:off x="5201" y="1985"/>
              <a:ext cx="48" cy="96"/>
              <a:chOff x="768" y="1536"/>
              <a:chExt cx="48" cy="96"/>
            </a:xfrm>
          </p:grpSpPr>
          <p:sp>
            <p:nvSpPr>
              <p:cNvPr id="8379" name="Line 265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80" name="Line 266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355" name="Group 267"/>
            <p:cNvGrpSpPr>
              <a:grpSpLocks/>
            </p:cNvGrpSpPr>
            <p:nvPr/>
          </p:nvGrpSpPr>
          <p:grpSpPr bwMode="auto">
            <a:xfrm rot="5400000">
              <a:off x="5201" y="2129"/>
              <a:ext cx="48" cy="96"/>
              <a:chOff x="768" y="1536"/>
              <a:chExt cx="48" cy="96"/>
            </a:xfrm>
          </p:grpSpPr>
          <p:sp>
            <p:nvSpPr>
              <p:cNvPr id="8377" name="Line 268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78" name="Line 269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356" name="Group 270"/>
            <p:cNvGrpSpPr>
              <a:grpSpLocks/>
            </p:cNvGrpSpPr>
            <p:nvPr/>
          </p:nvGrpSpPr>
          <p:grpSpPr bwMode="auto">
            <a:xfrm rot="5400000">
              <a:off x="5201" y="2849"/>
              <a:ext cx="48" cy="96"/>
              <a:chOff x="768" y="1536"/>
              <a:chExt cx="48" cy="96"/>
            </a:xfrm>
          </p:grpSpPr>
          <p:sp>
            <p:nvSpPr>
              <p:cNvPr id="8375" name="Line 271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76" name="Line 272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357" name="Group 273"/>
            <p:cNvGrpSpPr>
              <a:grpSpLocks/>
            </p:cNvGrpSpPr>
            <p:nvPr/>
          </p:nvGrpSpPr>
          <p:grpSpPr bwMode="auto">
            <a:xfrm>
              <a:off x="3600" y="1241"/>
              <a:ext cx="144" cy="96"/>
              <a:chOff x="3840" y="1536"/>
              <a:chExt cx="144" cy="96"/>
            </a:xfrm>
          </p:grpSpPr>
          <p:sp>
            <p:nvSpPr>
              <p:cNvPr id="8373" name="Line 274"/>
              <p:cNvSpPr>
                <a:spLocks noChangeShapeType="1"/>
              </p:cNvSpPr>
              <p:nvPr/>
            </p:nvSpPr>
            <p:spPr bwMode="auto">
              <a:xfrm>
                <a:off x="3984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74" name="Line 275"/>
              <p:cNvSpPr>
                <a:spLocks noChangeShapeType="1"/>
              </p:cNvSpPr>
              <p:nvPr/>
            </p:nvSpPr>
            <p:spPr bwMode="auto">
              <a:xfrm>
                <a:off x="3840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358" name="Group 276"/>
            <p:cNvGrpSpPr>
              <a:grpSpLocks/>
            </p:cNvGrpSpPr>
            <p:nvPr/>
          </p:nvGrpSpPr>
          <p:grpSpPr bwMode="auto">
            <a:xfrm>
              <a:off x="4416" y="1241"/>
              <a:ext cx="48" cy="96"/>
              <a:chOff x="768" y="1536"/>
              <a:chExt cx="48" cy="96"/>
            </a:xfrm>
          </p:grpSpPr>
          <p:sp>
            <p:nvSpPr>
              <p:cNvPr id="8371" name="Line 277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72" name="Line 278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359" name="Group 279"/>
            <p:cNvGrpSpPr>
              <a:grpSpLocks/>
            </p:cNvGrpSpPr>
            <p:nvPr/>
          </p:nvGrpSpPr>
          <p:grpSpPr bwMode="auto">
            <a:xfrm>
              <a:off x="4944" y="1241"/>
              <a:ext cx="48" cy="96"/>
              <a:chOff x="768" y="1536"/>
              <a:chExt cx="48" cy="96"/>
            </a:xfrm>
          </p:grpSpPr>
          <p:sp>
            <p:nvSpPr>
              <p:cNvPr id="8369" name="Line 280"/>
              <p:cNvSpPr>
                <a:spLocks noChangeShapeType="1"/>
              </p:cNvSpPr>
              <p:nvPr/>
            </p:nvSpPr>
            <p:spPr bwMode="auto">
              <a:xfrm>
                <a:off x="816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70" name="Line 281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360" name="Text Box 282"/>
            <p:cNvSpPr txBox="1">
              <a:spLocks noChangeArrowheads="1"/>
            </p:cNvSpPr>
            <p:nvPr/>
          </p:nvSpPr>
          <p:spPr bwMode="auto">
            <a:xfrm>
              <a:off x="2592" y="3696"/>
              <a:ext cx="72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Third Floor</a:t>
              </a:r>
            </a:p>
          </p:txBody>
        </p:sp>
        <p:sp>
          <p:nvSpPr>
            <p:cNvPr id="8361" name="Text Box 283"/>
            <p:cNvSpPr txBox="1">
              <a:spLocks noChangeArrowheads="1"/>
            </p:cNvSpPr>
            <p:nvPr/>
          </p:nvSpPr>
          <p:spPr bwMode="auto">
            <a:xfrm>
              <a:off x="1248" y="3408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8362" name="Text Box 284"/>
            <p:cNvSpPr txBox="1">
              <a:spLocks noChangeArrowheads="1"/>
            </p:cNvSpPr>
            <p:nvPr/>
          </p:nvSpPr>
          <p:spPr bwMode="auto">
            <a:xfrm>
              <a:off x="624" y="2832"/>
              <a:ext cx="541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B-1</a:t>
              </a:r>
            </a:p>
          </p:txBody>
        </p:sp>
        <p:sp>
          <p:nvSpPr>
            <p:cNvPr id="8363" name="Text Box 285"/>
            <p:cNvSpPr txBox="1">
              <a:spLocks noChangeArrowheads="1"/>
            </p:cNvSpPr>
            <p:nvPr/>
          </p:nvSpPr>
          <p:spPr bwMode="auto">
            <a:xfrm>
              <a:off x="1248" y="864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8364" name="Text Box 286"/>
            <p:cNvSpPr txBox="1">
              <a:spLocks noChangeArrowheads="1"/>
            </p:cNvSpPr>
            <p:nvPr/>
          </p:nvSpPr>
          <p:spPr bwMode="auto">
            <a:xfrm>
              <a:off x="1776" y="2832"/>
              <a:ext cx="547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D-1</a:t>
              </a:r>
            </a:p>
          </p:txBody>
        </p:sp>
        <p:sp>
          <p:nvSpPr>
            <p:cNvPr id="8365" name="Text Box 287"/>
            <p:cNvSpPr txBox="1">
              <a:spLocks noChangeArrowheads="1"/>
            </p:cNvSpPr>
            <p:nvPr/>
          </p:nvSpPr>
          <p:spPr bwMode="auto">
            <a:xfrm>
              <a:off x="1296" y="2736"/>
              <a:ext cx="392" cy="350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Fire </a:t>
              </a:r>
            </a:p>
            <a:p>
              <a:r>
                <a:rPr lang="en-US" sz="1400" b="1" dirty="0"/>
                <a:t>Bldg.</a:t>
              </a:r>
            </a:p>
          </p:txBody>
        </p:sp>
        <p:sp>
          <p:nvSpPr>
            <p:cNvPr id="8366" name="Text Box 288"/>
            <p:cNvSpPr txBox="1">
              <a:spLocks noChangeArrowheads="1"/>
            </p:cNvSpPr>
            <p:nvPr/>
          </p:nvSpPr>
          <p:spPr bwMode="auto">
            <a:xfrm>
              <a:off x="2352" y="2832"/>
              <a:ext cx="547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D-2</a:t>
              </a:r>
            </a:p>
          </p:txBody>
        </p:sp>
        <p:sp>
          <p:nvSpPr>
            <p:cNvPr id="8367" name="Text Box 289"/>
            <p:cNvSpPr txBox="1">
              <a:spLocks noChangeArrowheads="1"/>
            </p:cNvSpPr>
            <p:nvPr/>
          </p:nvSpPr>
          <p:spPr bwMode="auto">
            <a:xfrm>
              <a:off x="5306" y="2256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8368" name="Text Box 290"/>
            <p:cNvSpPr txBox="1">
              <a:spLocks noChangeArrowheads="1"/>
            </p:cNvSpPr>
            <p:nvPr/>
          </p:nvSpPr>
          <p:spPr bwMode="auto">
            <a:xfrm>
              <a:off x="96" y="2256"/>
              <a:ext cx="448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01806604-EE67-407F-8173-841E129E7058}" type="slidenum">
              <a:rPr lang="en-US"/>
              <a:pPr>
                <a:defRPr/>
              </a:pPr>
              <a:t>118</a:t>
            </a:fld>
            <a:endParaRPr lang="en-US" dirty="0"/>
          </a:p>
        </p:txBody>
      </p:sp>
      <p:pic>
        <p:nvPicPr>
          <p:cNvPr id="9219" name="Picture 2" descr="image of front of building on fi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762000" y="3733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9221" name="Line 4" descr="arrow"/>
          <p:cNvSpPr>
            <a:spLocks noChangeShapeType="1"/>
          </p:cNvSpPr>
          <p:nvPr/>
        </p:nvSpPr>
        <p:spPr bwMode="auto">
          <a:xfrm flipV="1">
            <a:off x="1447800" y="3352800"/>
            <a:ext cx="533400" cy="381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9222" name="Text Box 5"/>
          <p:cNvSpPr txBox="1">
            <a:spLocks noChangeArrowheads="1"/>
          </p:cNvSpPr>
          <p:nvPr/>
        </p:nvSpPr>
        <p:spPr bwMode="auto">
          <a:xfrm>
            <a:off x="3600102" y="4724400"/>
            <a:ext cx="1523109" cy="52322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 b="1" dirty="0"/>
              <a:t>Fire building</a:t>
            </a:r>
          </a:p>
          <a:p>
            <a:pPr algn="ctr"/>
            <a:r>
              <a:rPr lang="en-US" sz="1400" b="1" dirty="0" smtClean="0"/>
              <a:t>Tim's </a:t>
            </a:r>
            <a:r>
              <a:rPr lang="en-US" sz="1400" b="1" dirty="0"/>
              <a:t>Restaurant</a:t>
            </a:r>
          </a:p>
        </p:txBody>
      </p:sp>
      <p:sp>
        <p:nvSpPr>
          <p:cNvPr id="9223" name="Line 6" descr="arrow"/>
          <p:cNvSpPr>
            <a:spLocks noChangeShapeType="1"/>
          </p:cNvSpPr>
          <p:nvPr/>
        </p:nvSpPr>
        <p:spPr bwMode="auto">
          <a:xfrm flipV="1">
            <a:off x="2667000" y="3200400"/>
            <a:ext cx="0" cy="1066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9224" name="Text Box 7"/>
          <p:cNvSpPr txBox="1">
            <a:spLocks noChangeArrowheads="1"/>
          </p:cNvSpPr>
          <p:nvPr/>
        </p:nvSpPr>
        <p:spPr bwMode="auto">
          <a:xfrm>
            <a:off x="5791200" y="3962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9225" name="Text Box 8"/>
          <p:cNvSpPr txBox="1">
            <a:spLocks noChangeArrowheads="1"/>
          </p:cNvSpPr>
          <p:nvPr/>
        </p:nvSpPr>
        <p:spPr bwMode="auto">
          <a:xfrm>
            <a:off x="2209800" y="4267200"/>
            <a:ext cx="868363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D-1</a:t>
            </a:r>
          </a:p>
        </p:txBody>
      </p:sp>
      <p:sp>
        <p:nvSpPr>
          <p:cNvPr id="9226" name="Line 9" descr="arrow"/>
          <p:cNvSpPr>
            <a:spLocks noChangeShapeType="1"/>
          </p:cNvSpPr>
          <p:nvPr/>
        </p:nvSpPr>
        <p:spPr bwMode="auto">
          <a:xfrm flipV="1">
            <a:off x="6324600" y="2971800"/>
            <a:ext cx="0" cy="1066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35CA210E-5DF4-4F6D-9ED2-4EEDB4FAB1C2}" type="slidenum">
              <a:rPr lang="en-US"/>
              <a:pPr>
                <a:defRPr/>
              </a:pPr>
              <a:t>119</a:t>
            </a:fld>
            <a:endParaRPr lang="en-US" dirty="0"/>
          </a:p>
        </p:txBody>
      </p:sp>
      <p:pic>
        <p:nvPicPr>
          <p:cNvPr id="10243" name="Picture 2" descr="image of side of building on fi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2743200" y="3703638"/>
            <a:ext cx="858838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B-1</a:t>
            </a: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7772400" y="4572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10246" name="Line 5" descr="arrow"/>
          <p:cNvSpPr>
            <a:spLocks noChangeShapeType="1"/>
          </p:cNvSpPr>
          <p:nvPr/>
        </p:nvSpPr>
        <p:spPr bwMode="auto">
          <a:xfrm flipH="1" flipV="1">
            <a:off x="8153400" y="3733800"/>
            <a:ext cx="0" cy="838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3828702" y="5410200"/>
            <a:ext cx="1523109" cy="52322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 b="1" dirty="0"/>
              <a:t>Fire building</a:t>
            </a:r>
          </a:p>
          <a:p>
            <a:pPr algn="ctr"/>
            <a:r>
              <a:rPr lang="en-US" sz="1400" b="1" dirty="0" smtClean="0"/>
              <a:t>Tim's </a:t>
            </a:r>
            <a:r>
              <a:rPr lang="en-US" sz="1400" b="1" dirty="0"/>
              <a:t>Restaurant</a:t>
            </a:r>
          </a:p>
        </p:txBody>
      </p:sp>
      <p:sp>
        <p:nvSpPr>
          <p:cNvPr id="10248" name="Line 7" descr="arrow"/>
          <p:cNvSpPr>
            <a:spLocks noChangeShapeType="1"/>
          </p:cNvSpPr>
          <p:nvPr/>
        </p:nvSpPr>
        <p:spPr bwMode="auto">
          <a:xfrm flipH="1" flipV="1">
            <a:off x="3352800" y="2895600"/>
            <a:ext cx="0" cy="838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238</Words>
  <Application>Microsoft Office PowerPoint</Application>
  <PresentationFormat>On-screen Show (4:3)</PresentationFormat>
  <Paragraphs>151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Custom Design</vt:lpstr>
      <vt:lpstr>COMMERCIAL/RESIDENTIAL TYPE III ORDINARY EXERCISE #5</vt:lpstr>
      <vt:lpstr>SIDE A</vt:lpstr>
      <vt:lpstr>SIDE B</vt:lpstr>
      <vt:lpstr>SIDE 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Commercial/Residential Type 3  Ordinary Exercise # 5</dc:title>
  <dc:creator>Phil </dc:creator>
  <cp:lastModifiedBy>tkelly12</cp:lastModifiedBy>
  <cp:revision>13</cp:revision>
  <cp:lastPrinted>2013-02-21T15:50:00Z</cp:lastPrinted>
  <dcterms:created xsi:type="dcterms:W3CDTF">2009-04-09T02:47:45Z</dcterms:created>
  <dcterms:modified xsi:type="dcterms:W3CDTF">2013-02-21T15:50:15Z</dcterms:modified>
</cp:coreProperties>
</file>